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3"/>
  </p:notesMasterIdLst>
  <p:sldIdLst>
    <p:sldId id="256" r:id="rId2"/>
    <p:sldId id="789" r:id="rId3"/>
    <p:sldId id="257" r:id="rId4"/>
    <p:sldId id="847" r:id="rId5"/>
    <p:sldId id="711" r:id="rId6"/>
    <p:sldId id="650" r:id="rId7"/>
    <p:sldId id="852" r:id="rId8"/>
    <p:sldId id="695" r:id="rId9"/>
    <p:sldId id="748" r:id="rId10"/>
    <p:sldId id="264" r:id="rId11"/>
    <p:sldId id="610" r:id="rId12"/>
    <p:sldId id="599" r:id="rId13"/>
    <p:sldId id="714" r:id="rId14"/>
    <p:sldId id="261" r:id="rId15"/>
    <p:sldId id="601" r:id="rId16"/>
    <p:sldId id="655" r:id="rId17"/>
    <p:sldId id="851" r:id="rId18"/>
    <p:sldId id="828" r:id="rId19"/>
    <p:sldId id="829" r:id="rId20"/>
    <p:sldId id="834" r:id="rId21"/>
    <p:sldId id="824" r:id="rId22"/>
    <p:sldId id="260" r:id="rId23"/>
    <p:sldId id="790" r:id="rId24"/>
    <p:sldId id="835" r:id="rId25"/>
    <p:sldId id="836" r:id="rId26"/>
    <p:sldId id="837" r:id="rId27"/>
    <p:sldId id="830" r:id="rId28"/>
    <p:sldId id="784" r:id="rId29"/>
    <p:sldId id="838" r:id="rId30"/>
    <p:sldId id="839" r:id="rId31"/>
    <p:sldId id="700" r:id="rId32"/>
    <p:sldId id="697" r:id="rId33"/>
    <p:sldId id="850" r:id="rId34"/>
    <p:sldId id="842" r:id="rId35"/>
    <p:sldId id="833" r:id="rId36"/>
    <p:sldId id="804" r:id="rId37"/>
    <p:sldId id="269" r:id="rId38"/>
    <p:sldId id="259" r:id="rId39"/>
    <p:sldId id="266" r:id="rId40"/>
    <p:sldId id="845" r:id="rId41"/>
    <p:sldId id="263" r:id="rId42"/>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08"/>
    <p:restoredTop sz="95897"/>
  </p:normalViewPr>
  <p:slideViewPr>
    <p:cSldViewPr snapToGrid="0" snapToObjects="1">
      <p:cViewPr varScale="1">
        <p:scale>
          <a:sx n="95" d="100"/>
          <a:sy n="95" d="100"/>
        </p:scale>
        <p:origin x="200" y="464"/>
      </p:cViewPr>
      <p:guideLst/>
    </p:cSldViewPr>
  </p:slideViewPr>
  <p:notesTextViewPr>
    <p:cViewPr>
      <p:scale>
        <a:sx n="1" d="1"/>
        <a:sy n="1" d="1"/>
      </p:scale>
      <p:origin x="0" y="0"/>
    </p:cViewPr>
  </p:notesTextViewPr>
  <p:sorterViewPr>
    <p:cViewPr>
      <p:scale>
        <a:sx n="42" d="100"/>
        <a:sy n="42"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diagrams/colors1.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3652090-45A8-408C-82C7-F43148482451}" type="doc">
      <dgm:prSet loTypeId="urn:microsoft.com/office/officeart/2016/7/layout/VerticalHollowActionList" loCatId="List" qsTypeId="urn:microsoft.com/office/officeart/2005/8/quickstyle/simple2" qsCatId="simple" csTypeId="urn:microsoft.com/office/officeart/2005/8/colors/accent5_2" csCatId="accent5"/>
      <dgm:spPr/>
      <dgm:t>
        <a:bodyPr/>
        <a:lstStyle/>
        <a:p>
          <a:endParaRPr lang="en-US"/>
        </a:p>
      </dgm:t>
    </dgm:pt>
    <dgm:pt modelId="{112CCB8A-D702-499A-96DA-3479587DF230}">
      <dgm:prSet/>
      <dgm:spPr/>
      <dgm:t>
        <a:bodyPr/>
        <a:lstStyle/>
        <a:p>
          <a:r>
            <a:rPr lang="en-US"/>
            <a:t>Building</a:t>
          </a:r>
        </a:p>
      </dgm:t>
    </dgm:pt>
    <dgm:pt modelId="{43E09D4B-51C0-4937-9ED5-3800F32C7146}" type="parTrans" cxnId="{EE1CC707-2DE3-4C21-9C93-56AEC074A330}">
      <dgm:prSet/>
      <dgm:spPr/>
      <dgm:t>
        <a:bodyPr/>
        <a:lstStyle/>
        <a:p>
          <a:endParaRPr lang="en-US"/>
        </a:p>
      </dgm:t>
    </dgm:pt>
    <dgm:pt modelId="{1294A313-DCEF-4332-B4AE-90CA7B64611D}" type="sibTrans" cxnId="{EE1CC707-2DE3-4C21-9C93-56AEC074A330}">
      <dgm:prSet/>
      <dgm:spPr/>
      <dgm:t>
        <a:bodyPr/>
        <a:lstStyle/>
        <a:p>
          <a:endParaRPr lang="en-US"/>
        </a:p>
      </dgm:t>
    </dgm:pt>
    <dgm:pt modelId="{808DEC8C-80D6-42C8-BC68-8CD698AE77EE}">
      <dgm:prSet/>
      <dgm:spPr/>
      <dgm:t>
        <a:bodyPr/>
        <a:lstStyle/>
        <a:p>
          <a:r>
            <a:rPr lang="en-US"/>
            <a:t>Building capacity of stakeholders to create, access, re-use, adapt and redistribute OER</a:t>
          </a:r>
        </a:p>
      </dgm:t>
    </dgm:pt>
    <dgm:pt modelId="{6DD1F923-9547-49A1-8115-1061775A492A}" type="parTrans" cxnId="{22B34309-8A9C-4DC7-87B3-8E7140543D62}">
      <dgm:prSet/>
      <dgm:spPr/>
      <dgm:t>
        <a:bodyPr/>
        <a:lstStyle/>
        <a:p>
          <a:endParaRPr lang="en-US"/>
        </a:p>
      </dgm:t>
    </dgm:pt>
    <dgm:pt modelId="{8A700F4A-146D-4E0C-B07D-D01139994024}" type="sibTrans" cxnId="{22B34309-8A9C-4DC7-87B3-8E7140543D62}">
      <dgm:prSet/>
      <dgm:spPr/>
      <dgm:t>
        <a:bodyPr/>
        <a:lstStyle/>
        <a:p>
          <a:endParaRPr lang="en-US"/>
        </a:p>
      </dgm:t>
    </dgm:pt>
    <dgm:pt modelId="{7D13AEC9-88DB-4628-B289-BBB5B53920ED}">
      <dgm:prSet/>
      <dgm:spPr/>
      <dgm:t>
        <a:bodyPr/>
        <a:lstStyle/>
        <a:p>
          <a:r>
            <a:rPr lang="en-US"/>
            <a:t>Developing</a:t>
          </a:r>
        </a:p>
      </dgm:t>
    </dgm:pt>
    <dgm:pt modelId="{0E0C719C-75DB-4598-882A-9A5B465D5318}" type="parTrans" cxnId="{92E1FA3D-F421-4753-87C6-15A86B427E7D}">
      <dgm:prSet/>
      <dgm:spPr/>
      <dgm:t>
        <a:bodyPr/>
        <a:lstStyle/>
        <a:p>
          <a:endParaRPr lang="en-US"/>
        </a:p>
      </dgm:t>
    </dgm:pt>
    <dgm:pt modelId="{0E756A5F-1C1E-40FF-8DA2-1352C50722CA}" type="sibTrans" cxnId="{92E1FA3D-F421-4753-87C6-15A86B427E7D}">
      <dgm:prSet/>
      <dgm:spPr/>
      <dgm:t>
        <a:bodyPr/>
        <a:lstStyle/>
        <a:p>
          <a:endParaRPr lang="en-US"/>
        </a:p>
      </dgm:t>
    </dgm:pt>
    <dgm:pt modelId="{1A5BDB1A-EB5D-4145-9A8D-1B80FBBB956A}">
      <dgm:prSet/>
      <dgm:spPr/>
      <dgm:t>
        <a:bodyPr/>
        <a:lstStyle/>
        <a:p>
          <a:r>
            <a:rPr lang="en-US"/>
            <a:t>Developing supportive policy</a:t>
          </a:r>
        </a:p>
      </dgm:t>
    </dgm:pt>
    <dgm:pt modelId="{F22AE708-22C3-4642-8734-70153A224870}" type="parTrans" cxnId="{71446B56-2B17-431E-ABC0-F10BBCDAF823}">
      <dgm:prSet/>
      <dgm:spPr/>
      <dgm:t>
        <a:bodyPr/>
        <a:lstStyle/>
        <a:p>
          <a:endParaRPr lang="en-US"/>
        </a:p>
      </dgm:t>
    </dgm:pt>
    <dgm:pt modelId="{D0044834-1DB7-43DB-A049-33714F1EA1C2}" type="sibTrans" cxnId="{71446B56-2B17-431E-ABC0-F10BBCDAF823}">
      <dgm:prSet/>
      <dgm:spPr/>
      <dgm:t>
        <a:bodyPr/>
        <a:lstStyle/>
        <a:p>
          <a:endParaRPr lang="en-US"/>
        </a:p>
      </dgm:t>
    </dgm:pt>
    <dgm:pt modelId="{0194F01E-5899-46EF-A223-DBF0A82850DF}">
      <dgm:prSet/>
      <dgm:spPr/>
      <dgm:t>
        <a:bodyPr/>
        <a:lstStyle/>
        <a:p>
          <a:r>
            <a:rPr lang="en-US"/>
            <a:t>Encouraging</a:t>
          </a:r>
        </a:p>
      </dgm:t>
    </dgm:pt>
    <dgm:pt modelId="{CE4290C3-9ECE-4701-BADB-60DC165A1019}" type="parTrans" cxnId="{69A86D2F-59D6-4C04-A8D6-6C82AB119975}">
      <dgm:prSet/>
      <dgm:spPr/>
      <dgm:t>
        <a:bodyPr/>
        <a:lstStyle/>
        <a:p>
          <a:endParaRPr lang="en-US"/>
        </a:p>
      </dgm:t>
    </dgm:pt>
    <dgm:pt modelId="{0681CDB4-79DB-43E9-8D25-5B0709E74D06}" type="sibTrans" cxnId="{69A86D2F-59D6-4C04-A8D6-6C82AB119975}">
      <dgm:prSet/>
      <dgm:spPr/>
      <dgm:t>
        <a:bodyPr/>
        <a:lstStyle/>
        <a:p>
          <a:endParaRPr lang="en-US"/>
        </a:p>
      </dgm:t>
    </dgm:pt>
    <dgm:pt modelId="{9AF70BCD-DFB9-4471-9337-1591962169B5}">
      <dgm:prSet/>
      <dgm:spPr/>
      <dgm:t>
        <a:bodyPr/>
        <a:lstStyle/>
        <a:p>
          <a:r>
            <a:rPr lang="en-US"/>
            <a:t>Encouraging effective, inclusive and equitable access to quality OER</a:t>
          </a:r>
        </a:p>
      </dgm:t>
    </dgm:pt>
    <dgm:pt modelId="{4FE94288-1840-4543-AB23-9F88B01A9A10}" type="parTrans" cxnId="{BECB0616-DF4D-4E6A-BE53-DC506DCAE6F2}">
      <dgm:prSet/>
      <dgm:spPr/>
      <dgm:t>
        <a:bodyPr/>
        <a:lstStyle/>
        <a:p>
          <a:endParaRPr lang="en-US"/>
        </a:p>
      </dgm:t>
    </dgm:pt>
    <dgm:pt modelId="{CB89255C-0FCE-47B2-A1C8-86992CFDB71B}" type="sibTrans" cxnId="{BECB0616-DF4D-4E6A-BE53-DC506DCAE6F2}">
      <dgm:prSet/>
      <dgm:spPr/>
      <dgm:t>
        <a:bodyPr/>
        <a:lstStyle/>
        <a:p>
          <a:endParaRPr lang="en-US"/>
        </a:p>
      </dgm:t>
    </dgm:pt>
    <dgm:pt modelId="{397255FC-A097-44CA-87FB-BF59D8C28788}">
      <dgm:prSet/>
      <dgm:spPr/>
      <dgm:t>
        <a:bodyPr/>
        <a:lstStyle/>
        <a:p>
          <a:r>
            <a:rPr lang="en-US"/>
            <a:t>Nurturing</a:t>
          </a:r>
        </a:p>
      </dgm:t>
    </dgm:pt>
    <dgm:pt modelId="{1A0BFB71-C26E-44DF-B0D8-BAAE7540C9DA}" type="parTrans" cxnId="{89600AB0-56FE-4A10-943A-092F7F82C708}">
      <dgm:prSet/>
      <dgm:spPr/>
      <dgm:t>
        <a:bodyPr/>
        <a:lstStyle/>
        <a:p>
          <a:endParaRPr lang="en-US"/>
        </a:p>
      </dgm:t>
    </dgm:pt>
    <dgm:pt modelId="{27035FB5-875D-4510-B1C0-79DE4BD4A1C7}" type="sibTrans" cxnId="{89600AB0-56FE-4A10-943A-092F7F82C708}">
      <dgm:prSet/>
      <dgm:spPr/>
      <dgm:t>
        <a:bodyPr/>
        <a:lstStyle/>
        <a:p>
          <a:endParaRPr lang="en-US"/>
        </a:p>
      </dgm:t>
    </dgm:pt>
    <dgm:pt modelId="{07612252-31D6-4BFB-A2A5-CCCA4D978517}">
      <dgm:prSet/>
      <dgm:spPr/>
      <dgm:t>
        <a:bodyPr/>
        <a:lstStyle/>
        <a:p>
          <a:r>
            <a:rPr lang="en-US"/>
            <a:t>Nurturing the creation of sustainability models for OER </a:t>
          </a:r>
        </a:p>
      </dgm:t>
    </dgm:pt>
    <dgm:pt modelId="{6D8E86AA-A395-45E4-B317-AF74C6CA1CC8}" type="parTrans" cxnId="{374AF79B-2944-4E65-80B0-5C53CC1B821A}">
      <dgm:prSet/>
      <dgm:spPr/>
      <dgm:t>
        <a:bodyPr/>
        <a:lstStyle/>
        <a:p>
          <a:endParaRPr lang="en-US"/>
        </a:p>
      </dgm:t>
    </dgm:pt>
    <dgm:pt modelId="{938DF06F-B6E5-4007-83F8-8788FDC4168C}" type="sibTrans" cxnId="{374AF79B-2944-4E65-80B0-5C53CC1B821A}">
      <dgm:prSet/>
      <dgm:spPr/>
      <dgm:t>
        <a:bodyPr/>
        <a:lstStyle/>
        <a:p>
          <a:endParaRPr lang="en-US"/>
        </a:p>
      </dgm:t>
    </dgm:pt>
    <dgm:pt modelId="{C1EA28FE-3A84-4E9F-B9EC-DBDEB7AC063C}">
      <dgm:prSet/>
      <dgm:spPr/>
      <dgm:t>
        <a:bodyPr/>
        <a:lstStyle/>
        <a:p>
          <a:r>
            <a:rPr lang="en-US"/>
            <a:t>Promoting and reinforcing</a:t>
          </a:r>
        </a:p>
      </dgm:t>
    </dgm:pt>
    <dgm:pt modelId="{22394130-0D85-4565-B0F0-8719A97D4143}" type="parTrans" cxnId="{06334FA4-4FB8-4948-8226-A9FA07047C0F}">
      <dgm:prSet/>
      <dgm:spPr/>
      <dgm:t>
        <a:bodyPr/>
        <a:lstStyle/>
        <a:p>
          <a:endParaRPr lang="en-US"/>
        </a:p>
      </dgm:t>
    </dgm:pt>
    <dgm:pt modelId="{CA96A6F0-C3A5-4584-8206-2873E271B3AE}" type="sibTrans" cxnId="{06334FA4-4FB8-4948-8226-A9FA07047C0F}">
      <dgm:prSet/>
      <dgm:spPr/>
      <dgm:t>
        <a:bodyPr/>
        <a:lstStyle/>
        <a:p>
          <a:endParaRPr lang="en-US"/>
        </a:p>
      </dgm:t>
    </dgm:pt>
    <dgm:pt modelId="{3B1F648F-15F3-4986-B6C3-AD5E38591467}">
      <dgm:prSet/>
      <dgm:spPr/>
      <dgm:t>
        <a:bodyPr/>
        <a:lstStyle/>
        <a:p>
          <a:r>
            <a:rPr lang="en-US"/>
            <a:t>Promoting and reinforcing international cooperation</a:t>
          </a:r>
        </a:p>
      </dgm:t>
    </dgm:pt>
    <dgm:pt modelId="{0D2B2701-90EE-4739-B667-F96FE2377E47}" type="parTrans" cxnId="{9E481D6D-750A-40E6-ADE6-F76499BB3616}">
      <dgm:prSet/>
      <dgm:spPr/>
      <dgm:t>
        <a:bodyPr/>
        <a:lstStyle/>
        <a:p>
          <a:endParaRPr lang="en-US"/>
        </a:p>
      </dgm:t>
    </dgm:pt>
    <dgm:pt modelId="{F61DA087-AE2C-434C-8E9D-478400582DDF}" type="sibTrans" cxnId="{9E481D6D-750A-40E6-ADE6-F76499BB3616}">
      <dgm:prSet/>
      <dgm:spPr/>
      <dgm:t>
        <a:bodyPr/>
        <a:lstStyle/>
        <a:p>
          <a:endParaRPr lang="en-US"/>
        </a:p>
      </dgm:t>
    </dgm:pt>
    <dgm:pt modelId="{F1B37BEA-96BF-5843-872D-C7AFEFECDD81}" type="pres">
      <dgm:prSet presAssocID="{13652090-45A8-408C-82C7-F43148482451}" presName="Name0" presStyleCnt="0">
        <dgm:presLayoutVars>
          <dgm:dir/>
          <dgm:animLvl val="lvl"/>
          <dgm:resizeHandles val="exact"/>
        </dgm:presLayoutVars>
      </dgm:prSet>
      <dgm:spPr/>
    </dgm:pt>
    <dgm:pt modelId="{AC3EDFC3-2E5B-A34E-8153-1C46383FC759}" type="pres">
      <dgm:prSet presAssocID="{112CCB8A-D702-499A-96DA-3479587DF230}" presName="linNode" presStyleCnt="0"/>
      <dgm:spPr/>
    </dgm:pt>
    <dgm:pt modelId="{17372AFF-7B68-8342-A290-A265A63D28E6}" type="pres">
      <dgm:prSet presAssocID="{112CCB8A-D702-499A-96DA-3479587DF230}" presName="parentText" presStyleLbl="solidFgAcc1" presStyleIdx="0" presStyleCnt="5">
        <dgm:presLayoutVars>
          <dgm:chMax val="1"/>
          <dgm:bulletEnabled/>
        </dgm:presLayoutVars>
      </dgm:prSet>
      <dgm:spPr/>
    </dgm:pt>
    <dgm:pt modelId="{8DFE17F2-94AF-8D40-BCF6-56BB92792692}" type="pres">
      <dgm:prSet presAssocID="{112CCB8A-D702-499A-96DA-3479587DF230}" presName="descendantText" presStyleLbl="alignNode1" presStyleIdx="0" presStyleCnt="5">
        <dgm:presLayoutVars>
          <dgm:bulletEnabled/>
        </dgm:presLayoutVars>
      </dgm:prSet>
      <dgm:spPr/>
    </dgm:pt>
    <dgm:pt modelId="{976B09E3-0DAA-A343-9873-878FCEF26557}" type="pres">
      <dgm:prSet presAssocID="{1294A313-DCEF-4332-B4AE-90CA7B64611D}" presName="sp" presStyleCnt="0"/>
      <dgm:spPr/>
    </dgm:pt>
    <dgm:pt modelId="{0F44E162-3943-CC4E-881C-1C58C5BD79A7}" type="pres">
      <dgm:prSet presAssocID="{7D13AEC9-88DB-4628-B289-BBB5B53920ED}" presName="linNode" presStyleCnt="0"/>
      <dgm:spPr/>
    </dgm:pt>
    <dgm:pt modelId="{E68B481D-757F-3745-ACED-4069EF3FC319}" type="pres">
      <dgm:prSet presAssocID="{7D13AEC9-88DB-4628-B289-BBB5B53920ED}" presName="parentText" presStyleLbl="solidFgAcc1" presStyleIdx="1" presStyleCnt="5">
        <dgm:presLayoutVars>
          <dgm:chMax val="1"/>
          <dgm:bulletEnabled/>
        </dgm:presLayoutVars>
      </dgm:prSet>
      <dgm:spPr/>
    </dgm:pt>
    <dgm:pt modelId="{480786B6-DFD8-FE4E-BB29-0DD31024B1B7}" type="pres">
      <dgm:prSet presAssocID="{7D13AEC9-88DB-4628-B289-BBB5B53920ED}" presName="descendantText" presStyleLbl="alignNode1" presStyleIdx="1" presStyleCnt="5">
        <dgm:presLayoutVars>
          <dgm:bulletEnabled/>
        </dgm:presLayoutVars>
      </dgm:prSet>
      <dgm:spPr/>
    </dgm:pt>
    <dgm:pt modelId="{7A025B7D-A125-8143-8FED-193F817AD690}" type="pres">
      <dgm:prSet presAssocID="{0E756A5F-1C1E-40FF-8DA2-1352C50722CA}" presName="sp" presStyleCnt="0"/>
      <dgm:spPr/>
    </dgm:pt>
    <dgm:pt modelId="{8D86D429-5B84-0A46-B71E-BAD8F80AC114}" type="pres">
      <dgm:prSet presAssocID="{0194F01E-5899-46EF-A223-DBF0A82850DF}" presName="linNode" presStyleCnt="0"/>
      <dgm:spPr/>
    </dgm:pt>
    <dgm:pt modelId="{1E3C4077-A7C7-BC45-891C-6BAE8BDDBDCE}" type="pres">
      <dgm:prSet presAssocID="{0194F01E-5899-46EF-A223-DBF0A82850DF}" presName="parentText" presStyleLbl="solidFgAcc1" presStyleIdx="2" presStyleCnt="5">
        <dgm:presLayoutVars>
          <dgm:chMax val="1"/>
          <dgm:bulletEnabled/>
        </dgm:presLayoutVars>
      </dgm:prSet>
      <dgm:spPr/>
    </dgm:pt>
    <dgm:pt modelId="{EBD51450-2186-314E-AE96-81B8E3ACC353}" type="pres">
      <dgm:prSet presAssocID="{0194F01E-5899-46EF-A223-DBF0A82850DF}" presName="descendantText" presStyleLbl="alignNode1" presStyleIdx="2" presStyleCnt="5">
        <dgm:presLayoutVars>
          <dgm:bulletEnabled/>
        </dgm:presLayoutVars>
      </dgm:prSet>
      <dgm:spPr/>
    </dgm:pt>
    <dgm:pt modelId="{C4F49433-47FA-004A-A2FF-6FCE3CDCE838}" type="pres">
      <dgm:prSet presAssocID="{0681CDB4-79DB-43E9-8D25-5B0709E74D06}" presName="sp" presStyleCnt="0"/>
      <dgm:spPr/>
    </dgm:pt>
    <dgm:pt modelId="{9C285CE6-2951-724D-BDDA-5942F3480BEB}" type="pres">
      <dgm:prSet presAssocID="{397255FC-A097-44CA-87FB-BF59D8C28788}" presName="linNode" presStyleCnt="0"/>
      <dgm:spPr/>
    </dgm:pt>
    <dgm:pt modelId="{F5B7FEF6-BF5A-5B4A-8C36-49C9C53C3682}" type="pres">
      <dgm:prSet presAssocID="{397255FC-A097-44CA-87FB-BF59D8C28788}" presName="parentText" presStyleLbl="solidFgAcc1" presStyleIdx="3" presStyleCnt="5">
        <dgm:presLayoutVars>
          <dgm:chMax val="1"/>
          <dgm:bulletEnabled/>
        </dgm:presLayoutVars>
      </dgm:prSet>
      <dgm:spPr/>
    </dgm:pt>
    <dgm:pt modelId="{4134AE83-AD27-2445-B128-9CB360AFCC55}" type="pres">
      <dgm:prSet presAssocID="{397255FC-A097-44CA-87FB-BF59D8C28788}" presName="descendantText" presStyleLbl="alignNode1" presStyleIdx="3" presStyleCnt="5">
        <dgm:presLayoutVars>
          <dgm:bulletEnabled/>
        </dgm:presLayoutVars>
      </dgm:prSet>
      <dgm:spPr/>
    </dgm:pt>
    <dgm:pt modelId="{3DD7C3E0-8ADF-D846-ABFB-7F504782B422}" type="pres">
      <dgm:prSet presAssocID="{27035FB5-875D-4510-B1C0-79DE4BD4A1C7}" presName="sp" presStyleCnt="0"/>
      <dgm:spPr/>
    </dgm:pt>
    <dgm:pt modelId="{C185D3E4-9F8F-6F40-951C-74ED743A9B69}" type="pres">
      <dgm:prSet presAssocID="{C1EA28FE-3A84-4E9F-B9EC-DBDEB7AC063C}" presName="linNode" presStyleCnt="0"/>
      <dgm:spPr/>
    </dgm:pt>
    <dgm:pt modelId="{3D06C257-148E-4F43-992F-55AD0806F633}" type="pres">
      <dgm:prSet presAssocID="{C1EA28FE-3A84-4E9F-B9EC-DBDEB7AC063C}" presName="parentText" presStyleLbl="solidFgAcc1" presStyleIdx="4" presStyleCnt="5">
        <dgm:presLayoutVars>
          <dgm:chMax val="1"/>
          <dgm:bulletEnabled/>
        </dgm:presLayoutVars>
      </dgm:prSet>
      <dgm:spPr/>
    </dgm:pt>
    <dgm:pt modelId="{E1834A42-003A-C548-A50F-2736FC82AAFE}" type="pres">
      <dgm:prSet presAssocID="{C1EA28FE-3A84-4E9F-B9EC-DBDEB7AC063C}" presName="descendantText" presStyleLbl="alignNode1" presStyleIdx="4" presStyleCnt="5">
        <dgm:presLayoutVars>
          <dgm:bulletEnabled/>
        </dgm:presLayoutVars>
      </dgm:prSet>
      <dgm:spPr/>
    </dgm:pt>
  </dgm:ptLst>
  <dgm:cxnLst>
    <dgm:cxn modelId="{04A90701-4356-4142-BA3B-AC7EA9B09748}" type="presOf" srcId="{C1EA28FE-3A84-4E9F-B9EC-DBDEB7AC063C}" destId="{3D06C257-148E-4F43-992F-55AD0806F633}" srcOrd="0" destOrd="0" presId="urn:microsoft.com/office/officeart/2016/7/layout/VerticalHollowActionList"/>
    <dgm:cxn modelId="{EE1CC707-2DE3-4C21-9C93-56AEC074A330}" srcId="{13652090-45A8-408C-82C7-F43148482451}" destId="{112CCB8A-D702-499A-96DA-3479587DF230}" srcOrd="0" destOrd="0" parTransId="{43E09D4B-51C0-4937-9ED5-3800F32C7146}" sibTransId="{1294A313-DCEF-4332-B4AE-90CA7B64611D}"/>
    <dgm:cxn modelId="{22B34309-8A9C-4DC7-87B3-8E7140543D62}" srcId="{112CCB8A-D702-499A-96DA-3479587DF230}" destId="{808DEC8C-80D6-42C8-BC68-8CD698AE77EE}" srcOrd="0" destOrd="0" parTransId="{6DD1F923-9547-49A1-8115-1061775A492A}" sibTransId="{8A700F4A-146D-4E0C-B07D-D01139994024}"/>
    <dgm:cxn modelId="{BECB0616-DF4D-4E6A-BE53-DC506DCAE6F2}" srcId="{0194F01E-5899-46EF-A223-DBF0A82850DF}" destId="{9AF70BCD-DFB9-4471-9337-1591962169B5}" srcOrd="0" destOrd="0" parTransId="{4FE94288-1840-4543-AB23-9F88B01A9A10}" sibTransId="{CB89255C-0FCE-47B2-A1C8-86992CFDB71B}"/>
    <dgm:cxn modelId="{69A86D2F-59D6-4C04-A8D6-6C82AB119975}" srcId="{13652090-45A8-408C-82C7-F43148482451}" destId="{0194F01E-5899-46EF-A223-DBF0A82850DF}" srcOrd="2" destOrd="0" parTransId="{CE4290C3-9ECE-4701-BADB-60DC165A1019}" sibTransId="{0681CDB4-79DB-43E9-8D25-5B0709E74D06}"/>
    <dgm:cxn modelId="{92E1FA3D-F421-4753-87C6-15A86B427E7D}" srcId="{13652090-45A8-408C-82C7-F43148482451}" destId="{7D13AEC9-88DB-4628-B289-BBB5B53920ED}" srcOrd="1" destOrd="0" parTransId="{0E0C719C-75DB-4598-882A-9A5B465D5318}" sibTransId="{0E756A5F-1C1E-40FF-8DA2-1352C50722CA}"/>
    <dgm:cxn modelId="{7493B347-9934-7442-9AC9-C2FDB7E54D8F}" type="presOf" srcId="{07612252-31D6-4BFB-A2A5-CCCA4D978517}" destId="{4134AE83-AD27-2445-B128-9CB360AFCC55}" srcOrd="0" destOrd="0" presId="urn:microsoft.com/office/officeart/2016/7/layout/VerticalHollowActionList"/>
    <dgm:cxn modelId="{543FB54B-157B-D644-8642-F9CAC6C8428E}" type="presOf" srcId="{397255FC-A097-44CA-87FB-BF59D8C28788}" destId="{F5B7FEF6-BF5A-5B4A-8C36-49C9C53C3682}" srcOrd="0" destOrd="0" presId="urn:microsoft.com/office/officeart/2016/7/layout/VerticalHollowActionList"/>
    <dgm:cxn modelId="{955B944C-23E2-A741-819D-E54C617919BB}" type="presOf" srcId="{3B1F648F-15F3-4986-B6C3-AD5E38591467}" destId="{E1834A42-003A-C548-A50F-2736FC82AAFE}" srcOrd="0" destOrd="0" presId="urn:microsoft.com/office/officeart/2016/7/layout/VerticalHollowActionList"/>
    <dgm:cxn modelId="{FA394854-8E5A-4147-B893-2689977F174E}" type="presOf" srcId="{9AF70BCD-DFB9-4471-9337-1591962169B5}" destId="{EBD51450-2186-314E-AE96-81B8E3ACC353}" srcOrd="0" destOrd="0" presId="urn:microsoft.com/office/officeart/2016/7/layout/VerticalHollowActionList"/>
    <dgm:cxn modelId="{71446B56-2B17-431E-ABC0-F10BBCDAF823}" srcId="{7D13AEC9-88DB-4628-B289-BBB5B53920ED}" destId="{1A5BDB1A-EB5D-4145-9A8D-1B80FBBB956A}" srcOrd="0" destOrd="0" parTransId="{F22AE708-22C3-4642-8734-70153A224870}" sibTransId="{D0044834-1DB7-43DB-A049-33714F1EA1C2}"/>
    <dgm:cxn modelId="{38761762-6ED0-4B41-AA13-7EA57A5581C2}" type="presOf" srcId="{808DEC8C-80D6-42C8-BC68-8CD698AE77EE}" destId="{8DFE17F2-94AF-8D40-BCF6-56BB92792692}" srcOrd="0" destOrd="0" presId="urn:microsoft.com/office/officeart/2016/7/layout/VerticalHollowActionList"/>
    <dgm:cxn modelId="{9E481D6D-750A-40E6-ADE6-F76499BB3616}" srcId="{C1EA28FE-3A84-4E9F-B9EC-DBDEB7AC063C}" destId="{3B1F648F-15F3-4986-B6C3-AD5E38591467}" srcOrd="0" destOrd="0" parTransId="{0D2B2701-90EE-4739-B667-F96FE2377E47}" sibTransId="{F61DA087-AE2C-434C-8E9D-478400582DDF}"/>
    <dgm:cxn modelId="{5B65B76D-C999-6B4F-9EFC-D16396EB320C}" type="presOf" srcId="{1A5BDB1A-EB5D-4145-9A8D-1B80FBBB956A}" destId="{480786B6-DFD8-FE4E-BB29-0DD31024B1B7}" srcOrd="0" destOrd="0" presId="urn:microsoft.com/office/officeart/2016/7/layout/VerticalHollowActionList"/>
    <dgm:cxn modelId="{D2738288-FCE3-F44F-8B8B-7931294B5FC1}" type="presOf" srcId="{7D13AEC9-88DB-4628-B289-BBB5B53920ED}" destId="{E68B481D-757F-3745-ACED-4069EF3FC319}" srcOrd="0" destOrd="0" presId="urn:microsoft.com/office/officeart/2016/7/layout/VerticalHollowActionList"/>
    <dgm:cxn modelId="{20602D8A-8697-D541-9FB2-762A1BE9080E}" type="presOf" srcId="{112CCB8A-D702-499A-96DA-3479587DF230}" destId="{17372AFF-7B68-8342-A290-A265A63D28E6}" srcOrd="0" destOrd="0" presId="urn:microsoft.com/office/officeart/2016/7/layout/VerticalHollowActionList"/>
    <dgm:cxn modelId="{374AF79B-2944-4E65-80B0-5C53CC1B821A}" srcId="{397255FC-A097-44CA-87FB-BF59D8C28788}" destId="{07612252-31D6-4BFB-A2A5-CCCA4D978517}" srcOrd="0" destOrd="0" parTransId="{6D8E86AA-A395-45E4-B317-AF74C6CA1CC8}" sibTransId="{938DF06F-B6E5-4007-83F8-8788FDC4168C}"/>
    <dgm:cxn modelId="{06334FA4-4FB8-4948-8226-A9FA07047C0F}" srcId="{13652090-45A8-408C-82C7-F43148482451}" destId="{C1EA28FE-3A84-4E9F-B9EC-DBDEB7AC063C}" srcOrd="4" destOrd="0" parTransId="{22394130-0D85-4565-B0F0-8719A97D4143}" sibTransId="{CA96A6F0-C3A5-4584-8206-2873E271B3AE}"/>
    <dgm:cxn modelId="{E38217A8-828F-014B-B45B-6F6DBD40F665}" type="presOf" srcId="{0194F01E-5899-46EF-A223-DBF0A82850DF}" destId="{1E3C4077-A7C7-BC45-891C-6BAE8BDDBDCE}" srcOrd="0" destOrd="0" presId="urn:microsoft.com/office/officeart/2016/7/layout/VerticalHollowActionList"/>
    <dgm:cxn modelId="{0D21C5AA-19B1-6B40-859E-15D127FB6B97}" type="presOf" srcId="{13652090-45A8-408C-82C7-F43148482451}" destId="{F1B37BEA-96BF-5843-872D-C7AFEFECDD81}" srcOrd="0" destOrd="0" presId="urn:microsoft.com/office/officeart/2016/7/layout/VerticalHollowActionList"/>
    <dgm:cxn modelId="{89600AB0-56FE-4A10-943A-092F7F82C708}" srcId="{13652090-45A8-408C-82C7-F43148482451}" destId="{397255FC-A097-44CA-87FB-BF59D8C28788}" srcOrd="3" destOrd="0" parTransId="{1A0BFB71-C26E-44DF-B0D8-BAAE7540C9DA}" sibTransId="{27035FB5-875D-4510-B1C0-79DE4BD4A1C7}"/>
    <dgm:cxn modelId="{A1D11988-DF5F-634A-AB01-346A64DEFDB4}" type="presParOf" srcId="{F1B37BEA-96BF-5843-872D-C7AFEFECDD81}" destId="{AC3EDFC3-2E5B-A34E-8153-1C46383FC759}" srcOrd="0" destOrd="0" presId="urn:microsoft.com/office/officeart/2016/7/layout/VerticalHollowActionList"/>
    <dgm:cxn modelId="{3CFF5E14-89BA-1648-9CBA-9F9F15B981D2}" type="presParOf" srcId="{AC3EDFC3-2E5B-A34E-8153-1C46383FC759}" destId="{17372AFF-7B68-8342-A290-A265A63D28E6}" srcOrd="0" destOrd="0" presId="urn:microsoft.com/office/officeart/2016/7/layout/VerticalHollowActionList"/>
    <dgm:cxn modelId="{F66A980A-9504-974A-8994-977C6F437A8A}" type="presParOf" srcId="{AC3EDFC3-2E5B-A34E-8153-1C46383FC759}" destId="{8DFE17F2-94AF-8D40-BCF6-56BB92792692}" srcOrd="1" destOrd="0" presId="urn:microsoft.com/office/officeart/2016/7/layout/VerticalHollowActionList"/>
    <dgm:cxn modelId="{713EC114-6673-D141-80E6-222099C9B3BD}" type="presParOf" srcId="{F1B37BEA-96BF-5843-872D-C7AFEFECDD81}" destId="{976B09E3-0DAA-A343-9873-878FCEF26557}" srcOrd="1" destOrd="0" presId="urn:microsoft.com/office/officeart/2016/7/layout/VerticalHollowActionList"/>
    <dgm:cxn modelId="{D2354E13-98B3-7249-B64C-5492EAE645B6}" type="presParOf" srcId="{F1B37BEA-96BF-5843-872D-C7AFEFECDD81}" destId="{0F44E162-3943-CC4E-881C-1C58C5BD79A7}" srcOrd="2" destOrd="0" presId="urn:microsoft.com/office/officeart/2016/7/layout/VerticalHollowActionList"/>
    <dgm:cxn modelId="{8942F9F8-FBBE-4C40-B240-9A81D24F8F2F}" type="presParOf" srcId="{0F44E162-3943-CC4E-881C-1C58C5BD79A7}" destId="{E68B481D-757F-3745-ACED-4069EF3FC319}" srcOrd="0" destOrd="0" presId="urn:microsoft.com/office/officeart/2016/7/layout/VerticalHollowActionList"/>
    <dgm:cxn modelId="{277CEFE0-71D5-A343-89A6-8F705F5ABA5F}" type="presParOf" srcId="{0F44E162-3943-CC4E-881C-1C58C5BD79A7}" destId="{480786B6-DFD8-FE4E-BB29-0DD31024B1B7}" srcOrd="1" destOrd="0" presId="urn:microsoft.com/office/officeart/2016/7/layout/VerticalHollowActionList"/>
    <dgm:cxn modelId="{AB87C472-B526-754F-9A2E-D0436EF7CE25}" type="presParOf" srcId="{F1B37BEA-96BF-5843-872D-C7AFEFECDD81}" destId="{7A025B7D-A125-8143-8FED-193F817AD690}" srcOrd="3" destOrd="0" presId="urn:microsoft.com/office/officeart/2016/7/layout/VerticalHollowActionList"/>
    <dgm:cxn modelId="{996E0BC1-5727-AB45-BA64-C057175D9C44}" type="presParOf" srcId="{F1B37BEA-96BF-5843-872D-C7AFEFECDD81}" destId="{8D86D429-5B84-0A46-B71E-BAD8F80AC114}" srcOrd="4" destOrd="0" presId="urn:microsoft.com/office/officeart/2016/7/layout/VerticalHollowActionList"/>
    <dgm:cxn modelId="{444D2787-8543-3E46-BF93-D73548744017}" type="presParOf" srcId="{8D86D429-5B84-0A46-B71E-BAD8F80AC114}" destId="{1E3C4077-A7C7-BC45-891C-6BAE8BDDBDCE}" srcOrd="0" destOrd="0" presId="urn:microsoft.com/office/officeart/2016/7/layout/VerticalHollowActionList"/>
    <dgm:cxn modelId="{63CE0725-9C35-F84F-BD03-24003EDFB489}" type="presParOf" srcId="{8D86D429-5B84-0A46-B71E-BAD8F80AC114}" destId="{EBD51450-2186-314E-AE96-81B8E3ACC353}" srcOrd="1" destOrd="0" presId="urn:microsoft.com/office/officeart/2016/7/layout/VerticalHollowActionList"/>
    <dgm:cxn modelId="{303CA76F-583E-F049-A2D5-9F2E4BFDE649}" type="presParOf" srcId="{F1B37BEA-96BF-5843-872D-C7AFEFECDD81}" destId="{C4F49433-47FA-004A-A2FF-6FCE3CDCE838}" srcOrd="5" destOrd="0" presId="urn:microsoft.com/office/officeart/2016/7/layout/VerticalHollowActionList"/>
    <dgm:cxn modelId="{8D5B2987-09DE-F04F-91D7-1DFB18E1C495}" type="presParOf" srcId="{F1B37BEA-96BF-5843-872D-C7AFEFECDD81}" destId="{9C285CE6-2951-724D-BDDA-5942F3480BEB}" srcOrd="6" destOrd="0" presId="urn:microsoft.com/office/officeart/2016/7/layout/VerticalHollowActionList"/>
    <dgm:cxn modelId="{E0B74B7E-66E5-FD46-BF3E-299F85CE3A9E}" type="presParOf" srcId="{9C285CE6-2951-724D-BDDA-5942F3480BEB}" destId="{F5B7FEF6-BF5A-5B4A-8C36-49C9C53C3682}" srcOrd="0" destOrd="0" presId="urn:microsoft.com/office/officeart/2016/7/layout/VerticalHollowActionList"/>
    <dgm:cxn modelId="{8C3CF48B-C7A5-9241-8AA7-94607C74D3C5}" type="presParOf" srcId="{9C285CE6-2951-724D-BDDA-5942F3480BEB}" destId="{4134AE83-AD27-2445-B128-9CB360AFCC55}" srcOrd="1" destOrd="0" presId="urn:microsoft.com/office/officeart/2016/7/layout/VerticalHollowActionList"/>
    <dgm:cxn modelId="{91A6BFB3-F1FE-D046-BDDC-78157C3C0798}" type="presParOf" srcId="{F1B37BEA-96BF-5843-872D-C7AFEFECDD81}" destId="{3DD7C3E0-8ADF-D846-ABFB-7F504782B422}" srcOrd="7" destOrd="0" presId="urn:microsoft.com/office/officeart/2016/7/layout/VerticalHollowActionList"/>
    <dgm:cxn modelId="{F0B2D697-374E-B149-B836-F7DA393ED6B4}" type="presParOf" srcId="{F1B37BEA-96BF-5843-872D-C7AFEFECDD81}" destId="{C185D3E4-9F8F-6F40-951C-74ED743A9B69}" srcOrd="8" destOrd="0" presId="urn:microsoft.com/office/officeart/2016/7/layout/VerticalHollowActionList"/>
    <dgm:cxn modelId="{E5537CDF-92BA-C14D-8A69-CCF298D39ADA}" type="presParOf" srcId="{C185D3E4-9F8F-6F40-951C-74ED743A9B69}" destId="{3D06C257-148E-4F43-992F-55AD0806F633}" srcOrd="0" destOrd="0" presId="urn:microsoft.com/office/officeart/2016/7/layout/VerticalHollowActionList"/>
    <dgm:cxn modelId="{83BCA8FF-29F1-DD44-9589-AA007A919C1E}" type="presParOf" srcId="{C185D3E4-9F8F-6F40-951C-74ED743A9B69}" destId="{E1834A42-003A-C548-A50F-2736FC82AAFE}" srcOrd="1" destOrd="0" presId="urn:microsoft.com/office/officeart/2016/7/layout/VerticalHollowAction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FE17F2-94AF-8D40-BCF6-56BB92792692}">
      <dsp:nvSpPr>
        <dsp:cNvPr id="0" name=""/>
        <dsp:cNvSpPr/>
      </dsp:nvSpPr>
      <dsp:spPr>
        <a:xfrm>
          <a:off x="2103120" y="1890"/>
          <a:ext cx="8412480" cy="829686"/>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163225" tIns="210740" rIns="163225" bIns="210740" numCol="1" spcCol="1270" anchor="ctr" anchorCtr="0">
          <a:noAutofit/>
        </a:bodyPr>
        <a:lstStyle/>
        <a:p>
          <a:pPr marL="0" lvl="0" indent="0" algn="l" defTabSz="800100">
            <a:lnSpc>
              <a:spcPct val="90000"/>
            </a:lnSpc>
            <a:spcBef>
              <a:spcPct val="0"/>
            </a:spcBef>
            <a:spcAft>
              <a:spcPct val="35000"/>
            </a:spcAft>
            <a:buNone/>
          </a:pPr>
          <a:r>
            <a:rPr lang="en-US" sz="1800" kern="1200"/>
            <a:t>Building capacity of stakeholders to create, access, re-use, adapt and redistribute OER</a:t>
          </a:r>
        </a:p>
      </dsp:txBody>
      <dsp:txXfrm>
        <a:off x="2103120" y="1890"/>
        <a:ext cx="8412480" cy="829686"/>
      </dsp:txXfrm>
    </dsp:sp>
    <dsp:sp modelId="{17372AFF-7B68-8342-A290-A265A63D28E6}">
      <dsp:nvSpPr>
        <dsp:cNvPr id="0" name=""/>
        <dsp:cNvSpPr/>
      </dsp:nvSpPr>
      <dsp:spPr>
        <a:xfrm>
          <a:off x="0" y="1890"/>
          <a:ext cx="2103120" cy="829686"/>
        </a:xfrm>
        <a:prstGeom prst="rect">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1290" tIns="81955" rIns="111290" bIns="81955" numCol="1" spcCol="1270" anchor="ctr" anchorCtr="0">
          <a:noAutofit/>
        </a:bodyPr>
        <a:lstStyle/>
        <a:p>
          <a:pPr marL="0" lvl="0" indent="0" algn="ctr" defTabSz="1022350">
            <a:lnSpc>
              <a:spcPct val="90000"/>
            </a:lnSpc>
            <a:spcBef>
              <a:spcPct val="0"/>
            </a:spcBef>
            <a:spcAft>
              <a:spcPct val="35000"/>
            </a:spcAft>
            <a:buNone/>
          </a:pPr>
          <a:r>
            <a:rPr lang="en-US" sz="2300" kern="1200"/>
            <a:t>Building</a:t>
          </a:r>
        </a:p>
      </dsp:txBody>
      <dsp:txXfrm>
        <a:off x="0" y="1890"/>
        <a:ext cx="2103120" cy="829686"/>
      </dsp:txXfrm>
    </dsp:sp>
    <dsp:sp modelId="{480786B6-DFD8-FE4E-BB29-0DD31024B1B7}">
      <dsp:nvSpPr>
        <dsp:cNvPr id="0" name=""/>
        <dsp:cNvSpPr/>
      </dsp:nvSpPr>
      <dsp:spPr>
        <a:xfrm>
          <a:off x="2103120" y="881358"/>
          <a:ext cx="8412480" cy="829686"/>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163225" tIns="210740" rIns="163225" bIns="210740" numCol="1" spcCol="1270" anchor="ctr" anchorCtr="0">
          <a:noAutofit/>
        </a:bodyPr>
        <a:lstStyle/>
        <a:p>
          <a:pPr marL="0" lvl="0" indent="0" algn="l" defTabSz="800100">
            <a:lnSpc>
              <a:spcPct val="90000"/>
            </a:lnSpc>
            <a:spcBef>
              <a:spcPct val="0"/>
            </a:spcBef>
            <a:spcAft>
              <a:spcPct val="35000"/>
            </a:spcAft>
            <a:buNone/>
          </a:pPr>
          <a:r>
            <a:rPr lang="en-US" sz="1800" kern="1200"/>
            <a:t>Developing supportive policy</a:t>
          </a:r>
        </a:p>
      </dsp:txBody>
      <dsp:txXfrm>
        <a:off x="2103120" y="881358"/>
        <a:ext cx="8412480" cy="829686"/>
      </dsp:txXfrm>
    </dsp:sp>
    <dsp:sp modelId="{E68B481D-757F-3745-ACED-4069EF3FC319}">
      <dsp:nvSpPr>
        <dsp:cNvPr id="0" name=""/>
        <dsp:cNvSpPr/>
      </dsp:nvSpPr>
      <dsp:spPr>
        <a:xfrm>
          <a:off x="0" y="881358"/>
          <a:ext cx="2103120" cy="829686"/>
        </a:xfrm>
        <a:prstGeom prst="rect">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1290" tIns="81955" rIns="111290" bIns="81955" numCol="1" spcCol="1270" anchor="ctr" anchorCtr="0">
          <a:noAutofit/>
        </a:bodyPr>
        <a:lstStyle/>
        <a:p>
          <a:pPr marL="0" lvl="0" indent="0" algn="ctr" defTabSz="1022350">
            <a:lnSpc>
              <a:spcPct val="90000"/>
            </a:lnSpc>
            <a:spcBef>
              <a:spcPct val="0"/>
            </a:spcBef>
            <a:spcAft>
              <a:spcPct val="35000"/>
            </a:spcAft>
            <a:buNone/>
          </a:pPr>
          <a:r>
            <a:rPr lang="en-US" sz="2300" kern="1200"/>
            <a:t>Developing</a:t>
          </a:r>
        </a:p>
      </dsp:txBody>
      <dsp:txXfrm>
        <a:off x="0" y="881358"/>
        <a:ext cx="2103120" cy="829686"/>
      </dsp:txXfrm>
    </dsp:sp>
    <dsp:sp modelId="{EBD51450-2186-314E-AE96-81B8E3ACC353}">
      <dsp:nvSpPr>
        <dsp:cNvPr id="0" name=""/>
        <dsp:cNvSpPr/>
      </dsp:nvSpPr>
      <dsp:spPr>
        <a:xfrm>
          <a:off x="2103120" y="1760825"/>
          <a:ext cx="8412480" cy="829686"/>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163225" tIns="210740" rIns="163225" bIns="210740" numCol="1" spcCol="1270" anchor="ctr" anchorCtr="0">
          <a:noAutofit/>
        </a:bodyPr>
        <a:lstStyle/>
        <a:p>
          <a:pPr marL="0" lvl="0" indent="0" algn="l" defTabSz="800100">
            <a:lnSpc>
              <a:spcPct val="90000"/>
            </a:lnSpc>
            <a:spcBef>
              <a:spcPct val="0"/>
            </a:spcBef>
            <a:spcAft>
              <a:spcPct val="35000"/>
            </a:spcAft>
            <a:buNone/>
          </a:pPr>
          <a:r>
            <a:rPr lang="en-US" sz="1800" kern="1200"/>
            <a:t>Encouraging effective, inclusive and equitable access to quality OER</a:t>
          </a:r>
        </a:p>
      </dsp:txBody>
      <dsp:txXfrm>
        <a:off x="2103120" y="1760825"/>
        <a:ext cx="8412480" cy="829686"/>
      </dsp:txXfrm>
    </dsp:sp>
    <dsp:sp modelId="{1E3C4077-A7C7-BC45-891C-6BAE8BDDBDCE}">
      <dsp:nvSpPr>
        <dsp:cNvPr id="0" name=""/>
        <dsp:cNvSpPr/>
      </dsp:nvSpPr>
      <dsp:spPr>
        <a:xfrm>
          <a:off x="0" y="1760825"/>
          <a:ext cx="2103120" cy="829686"/>
        </a:xfrm>
        <a:prstGeom prst="rect">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1290" tIns="81955" rIns="111290" bIns="81955" numCol="1" spcCol="1270" anchor="ctr" anchorCtr="0">
          <a:noAutofit/>
        </a:bodyPr>
        <a:lstStyle/>
        <a:p>
          <a:pPr marL="0" lvl="0" indent="0" algn="ctr" defTabSz="1022350">
            <a:lnSpc>
              <a:spcPct val="90000"/>
            </a:lnSpc>
            <a:spcBef>
              <a:spcPct val="0"/>
            </a:spcBef>
            <a:spcAft>
              <a:spcPct val="35000"/>
            </a:spcAft>
            <a:buNone/>
          </a:pPr>
          <a:r>
            <a:rPr lang="en-US" sz="2300" kern="1200"/>
            <a:t>Encouraging</a:t>
          </a:r>
        </a:p>
      </dsp:txBody>
      <dsp:txXfrm>
        <a:off x="0" y="1760825"/>
        <a:ext cx="2103120" cy="829686"/>
      </dsp:txXfrm>
    </dsp:sp>
    <dsp:sp modelId="{4134AE83-AD27-2445-B128-9CB360AFCC55}">
      <dsp:nvSpPr>
        <dsp:cNvPr id="0" name=""/>
        <dsp:cNvSpPr/>
      </dsp:nvSpPr>
      <dsp:spPr>
        <a:xfrm>
          <a:off x="2103120" y="2640293"/>
          <a:ext cx="8412480" cy="829686"/>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163225" tIns="210740" rIns="163225" bIns="210740" numCol="1" spcCol="1270" anchor="ctr" anchorCtr="0">
          <a:noAutofit/>
        </a:bodyPr>
        <a:lstStyle/>
        <a:p>
          <a:pPr marL="0" lvl="0" indent="0" algn="l" defTabSz="800100">
            <a:lnSpc>
              <a:spcPct val="90000"/>
            </a:lnSpc>
            <a:spcBef>
              <a:spcPct val="0"/>
            </a:spcBef>
            <a:spcAft>
              <a:spcPct val="35000"/>
            </a:spcAft>
            <a:buNone/>
          </a:pPr>
          <a:r>
            <a:rPr lang="en-US" sz="1800" kern="1200"/>
            <a:t>Nurturing the creation of sustainability models for OER </a:t>
          </a:r>
        </a:p>
      </dsp:txBody>
      <dsp:txXfrm>
        <a:off x="2103120" y="2640293"/>
        <a:ext cx="8412480" cy="829686"/>
      </dsp:txXfrm>
    </dsp:sp>
    <dsp:sp modelId="{F5B7FEF6-BF5A-5B4A-8C36-49C9C53C3682}">
      <dsp:nvSpPr>
        <dsp:cNvPr id="0" name=""/>
        <dsp:cNvSpPr/>
      </dsp:nvSpPr>
      <dsp:spPr>
        <a:xfrm>
          <a:off x="0" y="2640293"/>
          <a:ext cx="2103120" cy="829686"/>
        </a:xfrm>
        <a:prstGeom prst="rect">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1290" tIns="81955" rIns="111290" bIns="81955" numCol="1" spcCol="1270" anchor="ctr" anchorCtr="0">
          <a:noAutofit/>
        </a:bodyPr>
        <a:lstStyle/>
        <a:p>
          <a:pPr marL="0" lvl="0" indent="0" algn="ctr" defTabSz="1022350">
            <a:lnSpc>
              <a:spcPct val="90000"/>
            </a:lnSpc>
            <a:spcBef>
              <a:spcPct val="0"/>
            </a:spcBef>
            <a:spcAft>
              <a:spcPct val="35000"/>
            </a:spcAft>
            <a:buNone/>
          </a:pPr>
          <a:r>
            <a:rPr lang="en-US" sz="2300" kern="1200"/>
            <a:t>Nurturing</a:t>
          </a:r>
        </a:p>
      </dsp:txBody>
      <dsp:txXfrm>
        <a:off x="0" y="2640293"/>
        <a:ext cx="2103120" cy="829686"/>
      </dsp:txXfrm>
    </dsp:sp>
    <dsp:sp modelId="{E1834A42-003A-C548-A50F-2736FC82AAFE}">
      <dsp:nvSpPr>
        <dsp:cNvPr id="0" name=""/>
        <dsp:cNvSpPr/>
      </dsp:nvSpPr>
      <dsp:spPr>
        <a:xfrm>
          <a:off x="2103120" y="3519760"/>
          <a:ext cx="8412480" cy="829686"/>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163225" tIns="210740" rIns="163225" bIns="210740" numCol="1" spcCol="1270" anchor="ctr" anchorCtr="0">
          <a:noAutofit/>
        </a:bodyPr>
        <a:lstStyle/>
        <a:p>
          <a:pPr marL="0" lvl="0" indent="0" algn="l" defTabSz="800100">
            <a:lnSpc>
              <a:spcPct val="90000"/>
            </a:lnSpc>
            <a:spcBef>
              <a:spcPct val="0"/>
            </a:spcBef>
            <a:spcAft>
              <a:spcPct val="35000"/>
            </a:spcAft>
            <a:buNone/>
          </a:pPr>
          <a:r>
            <a:rPr lang="en-US" sz="1800" kern="1200"/>
            <a:t>Promoting and reinforcing international cooperation</a:t>
          </a:r>
        </a:p>
      </dsp:txBody>
      <dsp:txXfrm>
        <a:off x="2103120" y="3519760"/>
        <a:ext cx="8412480" cy="829686"/>
      </dsp:txXfrm>
    </dsp:sp>
    <dsp:sp modelId="{3D06C257-148E-4F43-992F-55AD0806F633}">
      <dsp:nvSpPr>
        <dsp:cNvPr id="0" name=""/>
        <dsp:cNvSpPr/>
      </dsp:nvSpPr>
      <dsp:spPr>
        <a:xfrm>
          <a:off x="0" y="3519760"/>
          <a:ext cx="2103120" cy="829686"/>
        </a:xfrm>
        <a:prstGeom prst="rect">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1290" tIns="81955" rIns="111290" bIns="81955" numCol="1" spcCol="1270" anchor="ctr" anchorCtr="0">
          <a:noAutofit/>
        </a:bodyPr>
        <a:lstStyle/>
        <a:p>
          <a:pPr marL="0" lvl="0" indent="0" algn="ctr" defTabSz="1022350">
            <a:lnSpc>
              <a:spcPct val="90000"/>
            </a:lnSpc>
            <a:spcBef>
              <a:spcPct val="0"/>
            </a:spcBef>
            <a:spcAft>
              <a:spcPct val="35000"/>
            </a:spcAft>
            <a:buNone/>
          </a:pPr>
          <a:r>
            <a:rPr lang="en-US" sz="2300" kern="1200"/>
            <a:t>Promoting and reinforcing</a:t>
          </a:r>
        </a:p>
      </dsp:txBody>
      <dsp:txXfrm>
        <a:off x="0" y="3519760"/>
        <a:ext cx="2103120" cy="829686"/>
      </dsp:txXfrm>
    </dsp:sp>
  </dsp:spTree>
</dsp:drawing>
</file>

<file path=ppt/diagrams/layout1.xml><?xml version="1.0" encoding="utf-8"?>
<dgm:layoutDef xmlns:dgm="http://schemas.openxmlformats.org/drawingml/2006/diagram" xmlns:a="http://schemas.openxmlformats.org/drawingml/2006/main" uniqueId="urn:microsoft.com/office/officeart/2016/7/layout/VerticalHollowActionList">
  <dgm:title val="Vertical Hollow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solidFgAcc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D202139-0A80-9D49-8E16-76879DF98639}" type="datetimeFigureOut">
              <a:rPr lang="sv-SE" smtClean="0"/>
              <a:t>2021-12-02</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E87680-B555-5144-8030-FE63868F189B}" type="slidenum">
              <a:rPr lang="sv-SE" smtClean="0"/>
              <a:t>‹#›</a:t>
            </a:fld>
            <a:endParaRPr lang="sv-SE"/>
          </a:p>
        </p:txBody>
      </p:sp>
    </p:spTree>
    <p:extLst>
      <p:ext uri="{BB962C8B-B14F-4D97-AF65-F5344CB8AC3E}">
        <p14:creationId xmlns:p14="http://schemas.microsoft.com/office/powerpoint/2010/main" val="17686733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1BEAE02A-6864-5643-AE53-C9B9F0BF4866}" type="slidenum">
              <a:rPr lang="sv-SE" smtClean="0"/>
              <a:t>34</a:t>
            </a:fld>
            <a:endParaRPr lang="sv-SE"/>
          </a:p>
        </p:txBody>
      </p:sp>
    </p:spTree>
    <p:extLst>
      <p:ext uri="{BB962C8B-B14F-4D97-AF65-F5344CB8AC3E}">
        <p14:creationId xmlns:p14="http://schemas.microsoft.com/office/powerpoint/2010/main" val="21607061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32C83C5-B541-5A42-AF19-320F79C4B19F}"/>
              </a:ext>
            </a:extLst>
          </p:cNvPr>
          <p:cNvSpPr>
            <a:spLocks noGrp="1"/>
          </p:cNvSpPr>
          <p:nvPr>
            <p:ph type="ctrTitle"/>
          </p:nvPr>
        </p:nvSpPr>
        <p:spPr>
          <a:xfrm>
            <a:off x="1524000" y="1122363"/>
            <a:ext cx="9144000" cy="2387600"/>
          </a:xfrm>
        </p:spPr>
        <p:txBody>
          <a:bodyPr anchor="b"/>
          <a:lstStyle>
            <a:lvl1pPr algn="ctr">
              <a:defRPr sz="6000"/>
            </a:lvl1pPr>
          </a:lstStyle>
          <a:p>
            <a:r>
              <a:rPr lang="sv-SE"/>
              <a:t>Klicka här för att ändra mall för rubrikformat</a:t>
            </a:r>
          </a:p>
        </p:txBody>
      </p:sp>
      <p:sp>
        <p:nvSpPr>
          <p:cNvPr id="3" name="Underrubrik 2">
            <a:extLst>
              <a:ext uri="{FF2B5EF4-FFF2-40B4-BE49-F238E27FC236}">
                <a16:creationId xmlns:a16="http://schemas.microsoft.com/office/drawing/2014/main" id="{C283D141-762E-F047-8656-CEABCDF3FAC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sp>
        <p:nvSpPr>
          <p:cNvPr id="4" name="Platshållare för datum 3">
            <a:extLst>
              <a:ext uri="{FF2B5EF4-FFF2-40B4-BE49-F238E27FC236}">
                <a16:creationId xmlns:a16="http://schemas.microsoft.com/office/drawing/2014/main" id="{B41F7908-466F-0D45-96AC-EDA8BDB487FC}"/>
              </a:ext>
            </a:extLst>
          </p:cNvPr>
          <p:cNvSpPr>
            <a:spLocks noGrp="1"/>
          </p:cNvSpPr>
          <p:nvPr>
            <p:ph type="dt" sz="half" idx="10"/>
          </p:nvPr>
        </p:nvSpPr>
        <p:spPr/>
        <p:txBody>
          <a:bodyPr/>
          <a:lstStyle/>
          <a:p>
            <a:fld id="{9DF34B57-B9D8-4046-AC65-AEB43BC1BAD7}" type="datetimeFigureOut">
              <a:rPr lang="sv-SE" smtClean="0"/>
              <a:t>2021-12-02</a:t>
            </a:fld>
            <a:endParaRPr lang="sv-SE"/>
          </a:p>
        </p:txBody>
      </p:sp>
      <p:sp>
        <p:nvSpPr>
          <p:cNvPr id="5" name="Platshållare för sidfot 4">
            <a:extLst>
              <a:ext uri="{FF2B5EF4-FFF2-40B4-BE49-F238E27FC236}">
                <a16:creationId xmlns:a16="http://schemas.microsoft.com/office/drawing/2014/main" id="{5CEB36B7-998D-9647-832E-E07E83514F07}"/>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57C686F9-8DB7-D74B-9243-12839253ACB1}"/>
              </a:ext>
            </a:extLst>
          </p:cNvPr>
          <p:cNvSpPr>
            <a:spLocks noGrp="1"/>
          </p:cNvSpPr>
          <p:nvPr>
            <p:ph type="sldNum" sz="quarter" idx="12"/>
          </p:nvPr>
        </p:nvSpPr>
        <p:spPr/>
        <p:txBody>
          <a:bodyPr/>
          <a:lstStyle/>
          <a:p>
            <a:fld id="{FA50BDD8-A232-6F4D-8E08-A0825ECC0942}" type="slidenum">
              <a:rPr lang="sv-SE" smtClean="0"/>
              <a:t>‹#›</a:t>
            </a:fld>
            <a:endParaRPr lang="sv-SE"/>
          </a:p>
        </p:txBody>
      </p:sp>
    </p:spTree>
    <p:extLst>
      <p:ext uri="{BB962C8B-B14F-4D97-AF65-F5344CB8AC3E}">
        <p14:creationId xmlns:p14="http://schemas.microsoft.com/office/powerpoint/2010/main" val="15941183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AE282F0-6DA9-A440-AF4A-538B8E57636D}"/>
              </a:ext>
            </a:extLst>
          </p:cNvPr>
          <p:cNvSpPr>
            <a:spLocks noGrp="1"/>
          </p:cNvSpPr>
          <p:nvPr>
            <p:ph type="title"/>
          </p:nvPr>
        </p:nvSpPr>
        <p:spPr/>
        <p:txBody>
          <a:bodyPr/>
          <a:lstStyle/>
          <a:p>
            <a:r>
              <a:rPr lang="sv-SE"/>
              <a:t>Klicka här för att ändra mall för rubrikformat</a:t>
            </a:r>
          </a:p>
        </p:txBody>
      </p:sp>
      <p:sp>
        <p:nvSpPr>
          <p:cNvPr id="3" name="Platshållare för lodrät text 2">
            <a:extLst>
              <a:ext uri="{FF2B5EF4-FFF2-40B4-BE49-F238E27FC236}">
                <a16:creationId xmlns:a16="http://schemas.microsoft.com/office/drawing/2014/main" id="{00917DD1-FB3C-E74E-B8D7-C986F920338F}"/>
              </a:ext>
            </a:extLst>
          </p:cNvPr>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1E1C0313-F483-4F4A-B8F0-BC7289544B80}"/>
              </a:ext>
            </a:extLst>
          </p:cNvPr>
          <p:cNvSpPr>
            <a:spLocks noGrp="1"/>
          </p:cNvSpPr>
          <p:nvPr>
            <p:ph type="dt" sz="half" idx="10"/>
          </p:nvPr>
        </p:nvSpPr>
        <p:spPr/>
        <p:txBody>
          <a:bodyPr/>
          <a:lstStyle/>
          <a:p>
            <a:fld id="{9DF34B57-B9D8-4046-AC65-AEB43BC1BAD7}" type="datetimeFigureOut">
              <a:rPr lang="sv-SE" smtClean="0"/>
              <a:t>2021-12-02</a:t>
            </a:fld>
            <a:endParaRPr lang="sv-SE"/>
          </a:p>
        </p:txBody>
      </p:sp>
      <p:sp>
        <p:nvSpPr>
          <p:cNvPr id="5" name="Platshållare för sidfot 4">
            <a:extLst>
              <a:ext uri="{FF2B5EF4-FFF2-40B4-BE49-F238E27FC236}">
                <a16:creationId xmlns:a16="http://schemas.microsoft.com/office/drawing/2014/main" id="{0EC03404-CF25-9942-AC34-250D20DF8770}"/>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C39CDBB5-1A1F-294C-8656-7D0D289888D4}"/>
              </a:ext>
            </a:extLst>
          </p:cNvPr>
          <p:cNvSpPr>
            <a:spLocks noGrp="1"/>
          </p:cNvSpPr>
          <p:nvPr>
            <p:ph type="sldNum" sz="quarter" idx="12"/>
          </p:nvPr>
        </p:nvSpPr>
        <p:spPr/>
        <p:txBody>
          <a:bodyPr/>
          <a:lstStyle/>
          <a:p>
            <a:fld id="{FA50BDD8-A232-6F4D-8E08-A0825ECC0942}" type="slidenum">
              <a:rPr lang="sv-SE" smtClean="0"/>
              <a:t>‹#›</a:t>
            </a:fld>
            <a:endParaRPr lang="sv-SE"/>
          </a:p>
        </p:txBody>
      </p:sp>
    </p:spTree>
    <p:extLst>
      <p:ext uri="{BB962C8B-B14F-4D97-AF65-F5344CB8AC3E}">
        <p14:creationId xmlns:p14="http://schemas.microsoft.com/office/powerpoint/2010/main" val="20450131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a:extLst>
              <a:ext uri="{FF2B5EF4-FFF2-40B4-BE49-F238E27FC236}">
                <a16:creationId xmlns:a16="http://schemas.microsoft.com/office/drawing/2014/main" id="{C6DD91B0-C1BC-8B45-B458-674AA0DCE58B}"/>
              </a:ext>
            </a:extLst>
          </p:cNvPr>
          <p:cNvSpPr>
            <a:spLocks noGrp="1"/>
          </p:cNvSpPr>
          <p:nvPr>
            <p:ph type="title" orient="vert"/>
          </p:nvPr>
        </p:nvSpPr>
        <p:spPr>
          <a:xfrm>
            <a:off x="8724900" y="365125"/>
            <a:ext cx="2628900" cy="5811838"/>
          </a:xfrm>
        </p:spPr>
        <p:txBody>
          <a:bodyPr vert="eaVert"/>
          <a:lstStyle/>
          <a:p>
            <a:r>
              <a:rPr lang="sv-SE"/>
              <a:t>Klicka här för att ändra mall för rubrikformat</a:t>
            </a:r>
          </a:p>
        </p:txBody>
      </p:sp>
      <p:sp>
        <p:nvSpPr>
          <p:cNvPr id="3" name="Platshållare för lodrät text 2">
            <a:extLst>
              <a:ext uri="{FF2B5EF4-FFF2-40B4-BE49-F238E27FC236}">
                <a16:creationId xmlns:a16="http://schemas.microsoft.com/office/drawing/2014/main" id="{73D256E2-3B58-BA4D-B258-6190915D46E0}"/>
              </a:ext>
            </a:extLst>
          </p:cNvPr>
          <p:cNvSpPr>
            <a:spLocks noGrp="1"/>
          </p:cNvSpPr>
          <p:nvPr>
            <p:ph type="body" orient="vert" idx="1"/>
          </p:nvPr>
        </p:nvSpPr>
        <p:spPr>
          <a:xfrm>
            <a:off x="838200" y="365125"/>
            <a:ext cx="7734300" cy="5811838"/>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E794DD18-5BFE-9543-AA43-F856252B6C22}"/>
              </a:ext>
            </a:extLst>
          </p:cNvPr>
          <p:cNvSpPr>
            <a:spLocks noGrp="1"/>
          </p:cNvSpPr>
          <p:nvPr>
            <p:ph type="dt" sz="half" idx="10"/>
          </p:nvPr>
        </p:nvSpPr>
        <p:spPr/>
        <p:txBody>
          <a:bodyPr/>
          <a:lstStyle/>
          <a:p>
            <a:fld id="{9DF34B57-B9D8-4046-AC65-AEB43BC1BAD7}" type="datetimeFigureOut">
              <a:rPr lang="sv-SE" smtClean="0"/>
              <a:t>2021-12-02</a:t>
            </a:fld>
            <a:endParaRPr lang="sv-SE"/>
          </a:p>
        </p:txBody>
      </p:sp>
      <p:sp>
        <p:nvSpPr>
          <p:cNvPr id="5" name="Platshållare för sidfot 4">
            <a:extLst>
              <a:ext uri="{FF2B5EF4-FFF2-40B4-BE49-F238E27FC236}">
                <a16:creationId xmlns:a16="http://schemas.microsoft.com/office/drawing/2014/main" id="{362A07E4-EACF-4646-8CD0-9008EC8DBB74}"/>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9A3FBF9F-3113-6348-816D-815B24230B08}"/>
              </a:ext>
            </a:extLst>
          </p:cNvPr>
          <p:cNvSpPr>
            <a:spLocks noGrp="1"/>
          </p:cNvSpPr>
          <p:nvPr>
            <p:ph type="sldNum" sz="quarter" idx="12"/>
          </p:nvPr>
        </p:nvSpPr>
        <p:spPr/>
        <p:txBody>
          <a:bodyPr/>
          <a:lstStyle/>
          <a:p>
            <a:fld id="{FA50BDD8-A232-6F4D-8E08-A0825ECC0942}" type="slidenum">
              <a:rPr lang="sv-SE" smtClean="0"/>
              <a:t>‹#›</a:t>
            </a:fld>
            <a:endParaRPr lang="sv-SE"/>
          </a:p>
        </p:txBody>
      </p:sp>
    </p:spTree>
    <p:extLst>
      <p:ext uri="{BB962C8B-B14F-4D97-AF65-F5344CB8AC3E}">
        <p14:creationId xmlns:p14="http://schemas.microsoft.com/office/powerpoint/2010/main" val="4692755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A82F4BD-7760-8443-9FEC-56A67B1389F0}"/>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80FE942D-1FF8-0C4C-B4DE-4421EC46BD96}"/>
              </a:ext>
            </a:extLst>
          </p:cNvPr>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9A56C30B-2EAE-4A46-A9EE-0EF6191C372F}"/>
              </a:ext>
            </a:extLst>
          </p:cNvPr>
          <p:cNvSpPr>
            <a:spLocks noGrp="1"/>
          </p:cNvSpPr>
          <p:nvPr>
            <p:ph type="dt" sz="half" idx="10"/>
          </p:nvPr>
        </p:nvSpPr>
        <p:spPr/>
        <p:txBody>
          <a:bodyPr/>
          <a:lstStyle/>
          <a:p>
            <a:fld id="{9DF34B57-B9D8-4046-AC65-AEB43BC1BAD7}" type="datetimeFigureOut">
              <a:rPr lang="sv-SE" smtClean="0"/>
              <a:t>2021-12-02</a:t>
            </a:fld>
            <a:endParaRPr lang="sv-SE"/>
          </a:p>
        </p:txBody>
      </p:sp>
      <p:sp>
        <p:nvSpPr>
          <p:cNvPr id="5" name="Platshållare för sidfot 4">
            <a:extLst>
              <a:ext uri="{FF2B5EF4-FFF2-40B4-BE49-F238E27FC236}">
                <a16:creationId xmlns:a16="http://schemas.microsoft.com/office/drawing/2014/main" id="{AA6F81F2-8FCA-BF46-A758-5573E1DF8301}"/>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39C5DD36-AB70-594C-BE5B-471C4DA6C662}"/>
              </a:ext>
            </a:extLst>
          </p:cNvPr>
          <p:cNvSpPr>
            <a:spLocks noGrp="1"/>
          </p:cNvSpPr>
          <p:nvPr>
            <p:ph type="sldNum" sz="quarter" idx="12"/>
          </p:nvPr>
        </p:nvSpPr>
        <p:spPr/>
        <p:txBody>
          <a:bodyPr/>
          <a:lstStyle/>
          <a:p>
            <a:fld id="{FA50BDD8-A232-6F4D-8E08-A0825ECC0942}" type="slidenum">
              <a:rPr lang="sv-SE" smtClean="0"/>
              <a:t>‹#›</a:t>
            </a:fld>
            <a:endParaRPr lang="sv-SE"/>
          </a:p>
        </p:txBody>
      </p:sp>
    </p:spTree>
    <p:extLst>
      <p:ext uri="{BB962C8B-B14F-4D97-AF65-F5344CB8AC3E}">
        <p14:creationId xmlns:p14="http://schemas.microsoft.com/office/powerpoint/2010/main" val="28283615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EAA99DD-A337-FF41-A877-9D139FD65184}"/>
              </a:ext>
            </a:extLst>
          </p:cNvPr>
          <p:cNvSpPr>
            <a:spLocks noGrp="1"/>
          </p:cNvSpPr>
          <p:nvPr>
            <p:ph type="title"/>
          </p:nvPr>
        </p:nvSpPr>
        <p:spPr>
          <a:xfrm>
            <a:off x="831850" y="1709738"/>
            <a:ext cx="10515600" cy="2852737"/>
          </a:xfrm>
        </p:spPr>
        <p:txBody>
          <a:bodyPr anchor="b"/>
          <a:lstStyle>
            <a:lvl1pPr>
              <a:defRPr sz="6000"/>
            </a:lvl1pPr>
          </a:lstStyle>
          <a:p>
            <a:r>
              <a:rPr lang="sv-SE"/>
              <a:t>Klicka här för att ändra mall för rubrikformat</a:t>
            </a:r>
          </a:p>
        </p:txBody>
      </p:sp>
      <p:sp>
        <p:nvSpPr>
          <p:cNvPr id="3" name="Platshållare för text 2">
            <a:extLst>
              <a:ext uri="{FF2B5EF4-FFF2-40B4-BE49-F238E27FC236}">
                <a16:creationId xmlns:a16="http://schemas.microsoft.com/office/drawing/2014/main" id="{0B2F1386-2C28-6A4A-ADD9-8271E85B55D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
        <p:nvSpPr>
          <p:cNvPr id="4" name="Platshållare för datum 3">
            <a:extLst>
              <a:ext uri="{FF2B5EF4-FFF2-40B4-BE49-F238E27FC236}">
                <a16:creationId xmlns:a16="http://schemas.microsoft.com/office/drawing/2014/main" id="{AC1B3575-B6EC-BE48-99DA-EC963C8B49C8}"/>
              </a:ext>
            </a:extLst>
          </p:cNvPr>
          <p:cNvSpPr>
            <a:spLocks noGrp="1"/>
          </p:cNvSpPr>
          <p:nvPr>
            <p:ph type="dt" sz="half" idx="10"/>
          </p:nvPr>
        </p:nvSpPr>
        <p:spPr/>
        <p:txBody>
          <a:bodyPr/>
          <a:lstStyle/>
          <a:p>
            <a:fld id="{9DF34B57-B9D8-4046-AC65-AEB43BC1BAD7}" type="datetimeFigureOut">
              <a:rPr lang="sv-SE" smtClean="0"/>
              <a:t>2021-12-02</a:t>
            </a:fld>
            <a:endParaRPr lang="sv-SE"/>
          </a:p>
        </p:txBody>
      </p:sp>
      <p:sp>
        <p:nvSpPr>
          <p:cNvPr id="5" name="Platshållare för sidfot 4">
            <a:extLst>
              <a:ext uri="{FF2B5EF4-FFF2-40B4-BE49-F238E27FC236}">
                <a16:creationId xmlns:a16="http://schemas.microsoft.com/office/drawing/2014/main" id="{2D16BCED-B8B3-9740-A759-61CAAB482289}"/>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DC8CA61B-FBF7-B94A-B276-24F5063C58A6}"/>
              </a:ext>
            </a:extLst>
          </p:cNvPr>
          <p:cNvSpPr>
            <a:spLocks noGrp="1"/>
          </p:cNvSpPr>
          <p:nvPr>
            <p:ph type="sldNum" sz="quarter" idx="12"/>
          </p:nvPr>
        </p:nvSpPr>
        <p:spPr/>
        <p:txBody>
          <a:bodyPr/>
          <a:lstStyle/>
          <a:p>
            <a:fld id="{FA50BDD8-A232-6F4D-8E08-A0825ECC0942}" type="slidenum">
              <a:rPr lang="sv-SE" smtClean="0"/>
              <a:t>‹#›</a:t>
            </a:fld>
            <a:endParaRPr lang="sv-SE"/>
          </a:p>
        </p:txBody>
      </p:sp>
    </p:spTree>
    <p:extLst>
      <p:ext uri="{BB962C8B-B14F-4D97-AF65-F5344CB8AC3E}">
        <p14:creationId xmlns:p14="http://schemas.microsoft.com/office/powerpoint/2010/main" val="41943731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AE324C4-FDC7-824C-B2AD-C0AEE164C1EA}"/>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B1CA6264-A1B6-B347-B12B-CEA014F0133E}"/>
              </a:ext>
            </a:extLst>
          </p:cNvPr>
          <p:cNvSpPr>
            <a:spLocks noGrp="1"/>
          </p:cNvSpPr>
          <p:nvPr>
            <p:ph sz="half" idx="1"/>
          </p:nvPr>
        </p:nvSpPr>
        <p:spPr>
          <a:xfrm>
            <a:off x="838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a:extLst>
              <a:ext uri="{FF2B5EF4-FFF2-40B4-BE49-F238E27FC236}">
                <a16:creationId xmlns:a16="http://schemas.microsoft.com/office/drawing/2014/main" id="{FE9A6223-62B7-B441-905C-68EEBC0C5647}"/>
              </a:ext>
            </a:extLst>
          </p:cNvPr>
          <p:cNvSpPr>
            <a:spLocks noGrp="1"/>
          </p:cNvSpPr>
          <p:nvPr>
            <p:ph sz="half" idx="2"/>
          </p:nvPr>
        </p:nvSpPr>
        <p:spPr>
          <a:xfrm>
            <a:off x="6172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a:extLst>
              <a:ext uri="{FF2B5EF4-FFF2-40B4-BE49-F238E27FC236}">
                <a16:creationId xmlns:a16="http://schemas.microsoft.com/office/drawing/2014/main" id="{912ABAF2-0193-6541-AC9B-38129FECC453}"/>
              </a:ext>
            </a:extLst>
          </p:cNvPr>
          <p:cNvSpPr>
            <a:spLocks noGrp="1"/>
          </p:cNvSpPr>
          <p:nvPr>
            <p:ph type="dt" sz="half" idx="10"/>
          </p:nvPr>
        </p:nvSpPr>
        <p:spPr/>
        <p:txBody>
          <a:bodyPr/>
          <a:lstStyle/>
          <a:p>
            <a:fld id="{9DF34B57-B9D8-4046-AC65-AEB43BC1BAD7}" type="datetimeFigureOut">
              <a:rPr lang="sv-SE" smtClean="0"/>
              <a:t>2021-12-02</a:t>
            </a:fld>
            <a:endParaRPr lang="sv-SE"/>
          </a:p>
        </p:txBody>
      </p:sp>
      <p:sp>
        <p:nvSpPr>
          <p:cNvPr id="6" name="Platshållare för sidfot 5">
            <a:extLst>
              <a:ext uri="{FF2B5EF4-FFF2-40B4-BE49-F238E27FC236}">
                <a16:creationId xmlns:a16="http://schemas.microsoft.com/office/drawing/2014/main" id="{75D525E7-9F3A-C249-AA59-2B17EC79AEC3}"/>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CD186497-8F8D-DD44-800C-1B89347CACC5}"/>
              </a:ext>
            </a:extLst>
          </p:cNvPr>
          <p:cNvSpPr>
            <a:spLocks noGrp="1"/>
          </p:cNvSpPr>
          <p:nvPr>
            <p:ph type="sldNum" sz="quarter" idx="12"/>
          </p:nvPr>
        </p:nvSpPr>
        <p:spPr/>
        <p:txBody>
          <a:bodyPr/>
          <a:lstStyle/>
          <a:p>
            <a:fld id="{FA50BDD8-A232-6F4D-8E08-A0825ECC0942}" type="slidenum">
              <a:rPr lang="sv-SE" smtClean="0"/>
              <a:t>‹#›</a:t>
            </a:fld>
            <a:endParaRPr lang="sv-SE"/>
          </a:p>
        </p:txBody>
      </p:sp>
    </p:spTree>
    <p:extLst>
      <p:ext uri="{BB962C8B-B14F-4D97-AF65-F5344CB8AC3E}">
        <p14:creationId xmlns:p14="http://schemas.microsoft.com/office/powerpoint/2010/main" val="12319288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085C987-75BA-A34D-BECF-44BD5A47893C}"/>
              </a:ext>
            </a:extLst>
          </p:cNvPr>
          <p:cNvSpPr>
            <a:spLocks noGrp="1"/>
          </p:cNvSpPr>
          <p:nvPr>
            <p:ph type="title"/>
          </p:nvPr>
        </p:nvSpPr>
        <p:spPr>
          <a:xfrm>
            <a:off x="839788" y="365125"/>
            <a:ext cx="10515600" cy="1325563"/>
          </a:xfrm>
        </p:spPr>
        <p:txBody>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B0967A34-FC8C-2F47-96EF-F04156378CB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a:extLst>
              <a:ext uri="{FF2B5EF4-FFF2-40B4-BE49-F238E27FC236}">
                <a16:creationId xmlns:a16="http://schemas.microsoft.com/office/drawing/2014/main" id="{A408452C-F4A2-1F41-9ED2-63A0C70C861A}"/>
              </a:ext>
            </a:extLst>
          </p:cNvPr>
          <p:cNvSpPr>
            <a:spLocks noGrp="1"/>
          </p:cNvSpPr>
          <p:nvPr>
            <p:ph sz="half" idx="2"/>
          </p:nvPr>
        </p:nvSpPr>
        <p:spPr>
          <a:xfrm>
            <a:off x="839788" y="2505075"/>
            <a:ext cx="5157787"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a:extLst>
              <a:ext uri="{FF2B5EF4-FFF2-40B4-BE49-F238E27FC236}">
                <a16:creationId xmlns:a16="http://schemas.microsoft.com/office/drawing/2014/main" id="{1EFD991D-39B2-964C-8869-8C5F25CF6C9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a:extLst>
              <a:ext uri="{FF2B5EF4-FFF2-40B4-BE49-F238E27FC236}">
                <a16:creationId xmlns:a16="http://schemas.microsoft.com/office/drawing/2014/main" id="{24925AD6-51A1-7049-93B6-967BB9857E2E}"/>
              </a:ext>
            </a:extLst>
          </p:cNvPr>
          <p:cNvSpPr>
            <a:spLocks noGrp="1"/>
          </p:cNvSpPr>
          <p:nvPr>
            <p:ph sz="quarter" idx="4"/>
          </p:nvPr>
        </p:nvSpPr>
        <p:spPr>
          <a:xfrm>
            <a:off x="6172200" y="2505075"/>
            <a:ext cx="5183188"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6">
            <a:extLst>
              <a:ext uri="{FF2B5EF4-FFF2-40B4-BE49-F238E27FC236}">
                <a16:creationId xmlns:a16="http://schemas.microsoft.com/office/drawing/2014/main" id="{D3875304-8AED-B547-9525-4F395FF5D4C3}"/>
              </a:ext>
            </a:extLst>
          </p:cNvPr>
          <p:cNvSpPr>
            <a:spLocks noGrp="1"/>
          </p:cNvSpPr>
          <p:nvPr>
            <p:ph type="dt" sz="half" idx="10"/>
          </p:nvPr>
        </p:nvSpPr>
        <p:spPr/>
        <p:txBody>
          <a:bodyPr/>
          <a:lstStyle/>
          <a:p>
            <a:fld id="{9DF34B57-B9D8-4046-AC65-AEB43BC1BAD7}" type="datetimeFigureOut">
              <a:rPr lang="sv-SE" smtClean="0"/>
              <a:t>2021-12-02</a:t>
            </a:fld>
            <a:endParaRPr lang="sv-SE"/>
          </a:p>
        </p:txBody>
      </p:sp>
      <p:sp>
        <p:nvSpPr>
          <p:cNvPr id="8" name="Platshållare för sidfot 7">
            <a:extLst>
              <a:ext uri="{FF2B5EF4-FFF2-40B4-BE49-F238E27FC236}">
                <a16:creationId xmlns:a16="http://schemas.microsoft.com/office/drawing/2014/main" id="{7287A072-D631-324D-AF30-DE29A9598069}"/>
              </a:ext>
            </a:extLst>
          </p:cNvPr>
          <p:cNvSpPr>
            <a:spLocks noGrp="1"/>
          </p:cNvSpPr>
          <p:nvPr>
            <p:ph type="ftr" sz="quarter" idx="11"/>
          </p:nvPr>
        </p:nvSpPr>
        <p:spPr/>
        <p:txBody>
          <a:bodyPr/>
          <a:lstStyle/>
          <a:p>
            <a:endParaRPr lang="sv-SE"/>
          </a:p>
        </p:txBody>
      </p:sp>
      <p:sp>
        <p:nvSpPr>
          <p:cNvPr id="9" name="Platshållare för bildnummer 8">
            <a:extLst>
              <a:ext uri="{FF2B5EF4-FFF2-40B4-BE49-F238E27FC236}">
                <a16:creationId xmlns:a16="http://schemas.microsoft.com/office/drawing/2014/main" id="{84F2BE53-95D0-804F-8128-CBE7E4986A46}"/>
              </a:ext>
            </a:extLst>
          </p:cNvPr>
          <p:cNvSpPr>
            <a:spLocks noGrp="1"/>
          </p:cNvSpPr>
          <p:nvPr>
            <p:ph type="sldNum" sz="quarter" idx="12"/>
          </p:nvPr>
        </p:nvSpPr>
        <p:spPr/>
        <p:txBody>
          <a:bodyPr/>
          <a:lstStyle/>
          <a:p>
            <a:fld id="{FA50BDD8-A232-6F4D-8E08-A0825ECC0942}" type="slidenum">
              <a:rPr lang="sv-SE" smtClean="0"/>
              <a:t>‹#›</a:t>
            </a:fld>
            <a:endParaRPr lang="sv-SE"/>
          </a:p>
        </p:txBody>
      </p:sp>
    </p:spTree>
    <p:extLst>
      <p:ext uri="{BB962C8B-B14F-4D97-AF65-F5344CB8AC3E}">
        <p14:creationId xmlns:p14="http://schemas.microsoft.com/office/powerpoint/2010/main" val="1814360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6799F90-8F54-2D43-89CE-9B5C7DE71DE8}"/>
              </a:ext>
            </a:extLst>
          </p:cNvPr>
          <p:cNvSpPr>
            <a:spLocks noGrp="1"/>
          </p:cNvSpPr>
          <p:nvPr>
            <p:ph type="title"/>
          </p:nvPr>
        </p:nvSpPr>
        <p:spPr/>
        <p:txBody>
          <a:bodyPr/>
          <a:lstStyle/>
          <a:p>
            <a:r>
              <a:rPr lang="sv-SE"/>
              <a:t>Klicka här för att ändra mall för rubrikformat</a:t>
            </a:r>
          </a:p>
        </p:txBody>
      </p:sp>
      <p:sp>
        <p:nvSpPr>
          <p:cNvPr id="3" name="Platshållare för datum 2">
            <a:extLst>
              <a:ext uri="{FF2B5EF4-FFF2-40B4-BE49-F238E27FC236}">
                <a16:creationId xmlns:a16="http://schemas.microsoft.com/office/drawing/2014/main" id="{2991096F-09F9-C241-9895-06A3C2E63156}"/>
              </a:ext>
            </a:extLst>
          </p:cNvPr>
          <p:cNvSpPr>
            <a:spLocks noGrp="1"/>
          </p:cNvSpPr>
          <p:nvPr>
            <p:ph type="dt" sz="half" idx="10"/>
          </p:nvPr>
        </p:nvSpPr>
        <p:spPr/>
        <p:txBody>
          <a:bodyPr/>
          <a:lstStyle/>
          <a:p>
            <a:fld id="{9DF34B57-B9D8-4046-AC65-AEB43BC1BAD7}" type="datetimeFigureOut">
              <a:rPr lang="sv-SE" smtClean="0"/>
              <a:t>2021-12-02</a:t>
            </a:fld>
            <a:endParaRPr lang="sv-SE"/>
          </a:p>
        </p:txBody>
      </p:sp>
      <p:sp>
        <p:nvSpPr>
          <p:cNvPr id="4" name="Platshållare för sidfot 3">
            <a:extLst>
              <a:ext uri="{FF2B5EF4-FFF2-40B4-BE49-F238E27FC236}">
                <a16:creationId xmlns:a16="http://schemas.microsoft.com/office/drawing/2014/main" id="{2672634E-55FC-0349-A361-890D39A59F35}"/>
              </a:ext>
            </a:extLst>
          </p:cNvPr>
          <p:cNvSpPr>
            <a:spLocks noGrp="1"/>
          </p:cNvSpPr>
          <p:nvPr>
            <p:ph type="ftr" sz="quarter" idx="11"/>
          </p:nvPr>
        </p:nvSpPr>
        <p:spPr/>
        <p:txBody>
          <a:bodyPr/>
          <a:lstStyle/>
          <a:p>
            <a:endParaRPr lang="sv-SE"/>
          </a:p>
        </p:txBody>
      </p:sp>
      <p:sp>
        <p:nvSpPr>
          <p:cNvPr id="5" name="Platshållare för bildnummer 4">
            <a:extLst>
              <a:ext uri="{FF2B5EF4-FFF2-40B4-BE49-F238E27FC236}">
                <a16:creationId xmlns:a16="http://schemas.microsoft.com/office/drawing/2014/main" id="{88E71BD5-6926-994D-84C2-C88930555FCD}"/>
              </a:ext>
            </a:extLst>
          </p:cNvPr>
          <p:cNvSpPr>
            <a:spLocks noGrp="1"/>
          </p:cNvSpPr>
          <p:nvPr>
            <p:ph type="sldNum" sz="quarter" idx="12"/>
          </p:nvPr>
        </p:nvSpPr>
        <p:spPr/>
        <p:txBody>
          <a:bodyPr/>
          <a:lstStyle/>
          <a:p>
            <a:fld id="{FA50BDD8-A232-6F4D-8E08-A0825ECC0942}" type="slidenum">
              <a:rPr lang="sv-SE" smtClean="0"/>
              <a:t>‹#›</a:t>
            </a:fld>
            <a:endParaRPr lang="sv-SE"/>
          </a:p>
        </p:txBody>
      </p:sp>
    </p:spTree>
    <p:extLst>
      <p:ext uri="{BB962C8B-B14F-4D97-AF65-F5344CB8AC3E}">
        <p14:creationId xmlns:p14="http://schemas.microsoft.com/office/powerpoint/2010/main" val="39828557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7BEC0A7A-822F-7B4F-8A1B-53143E289672}"/>
              </a:ext>
            </a:extLst>
          </p:cNvPr>
          <p:cNvSpPr>
            <a:spLocks noGrp="1"/>
          </p:cNvSpPr>
          <p:nvPr>
            <p:ph type="dt" sz="half" idx="10"/>
          </p:nvPr>
        </p:nvSpPr>
        <p:spPr/>
        <p:txBody>
          <a:bodyPr/>
          <a:lstStyle/>
          <a:p>
            <a:fld id="{9DF34B57-B9D8-4046-AC65-AEB43BC1BAD7}" type="datetimeFigureOut">
              <a:rPr lang="sv-SE" smtClean="0"/>
              <a:t>2021-12-02</a:t>
            </a:fld>
            <a:endParaRPr lang="sv-SE"/>
          </a:p>
        </p:txBody>
      </p:sp>
      <p:sp>
        <p:nvSpPr>
          <p:cNvPr id="3" name="Platshållare för sidfot 2">
            <a:extLst>
              <a:ext uri="{FF2B5EF4-FFF2-40B4-BE49-F238E27FC236}">
                <a16:creationId xmlns:a16="http://schemas.microsoft.com/office/drawing/2014/main" id="{74F326A0-546E-A443-AE67-4066316B5D42}"/>
              </a:ext>
            </a:extLst>
          </p:cNvPr>
          <p:cNvSpPr>
            <a:spLocks noGrp="1"/>
          </p:cNvSpPr>
          <p:nvPr>
            <p:ph type="ftr" sz="quarter" idx="11"/>
          </p:nvPr>
        </p:nvSpPr>
        <p:spPr/>
        <p:txBody>
          <a:bodyPr/>
          <a:lstStyle/>
          <a:p>
            <a:endParaRPr lang="sv-SE"/>
          </a:p>
        </p:txBody>
      </p:sp>
      <p:sp>
        <p:nvSpPr>
          <p:cNvPr id="4" name="Platshållare för bildnummer 3">
            <a:extLst>
              <a:ext uri="{FF2B5EF4-FFF2-40B4-BE49-F238E27FC236}">
                <a16:creationId xmlns:a16="http://schemas.microsoft.com/office/drawing/2014/main" id="{D3A2C508-76D2-6647-B81E-995394721B7E}"/>
              </a:ext>
            </a:extLst>
          </p:cNvPr>
          <p:cNvSpPr>
            <a:spLocks noGrp="1"/>
          </p:cNvSpPr>
          <p:nvPr>
            <p:ph type="sldNum" sz="quarter" idx="12"/>
          </p:nvPr>
        </p:nvSpPr>
        <p:spPr/>
        <p:txBody>
          <a:bodyPr/>
          <a:lstStyle/>
          <a:p>
            <a:fld id="{FA50BDD8-A232-6F4D-8E08-A0825ECC0942}" type="slidenum">
              <a:rPr lang="sv-SE" smtClean="0"/>
              <a:t>‹#›</a:t>
            </a:fld>
            <a:endParaRPr lang="sv-SE"/>
          </a:p>
        </p:txBody>
      </p:sp>
    </p:spTree>
    <p:extLst>
      <p:ext uri="{BB962C8B-B14F-4D97-AF65-F5344CB8AC3E}">
        <p14:creationId xmlns:p14="http://schemas.microsoft.com/office/powerpoint/2010/main" val="12737364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2964AC1-BC9A-3E4F-91E4-8B5DD658C435}"/>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46E8690B-44E9-E14E-8FBE-B466C77BC58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a:extLst>
              <a:ext uri="{FF2B5EF4-FFF2-40B4-BE49-F238E27FC236}">
                <a16:creationId xmlns:a16="http://schemas.microsoft.com/office/drawing/2014/main" id="{CB4A1048-075E-D24B-B764-6C55161B430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DE29AD24-3DB7-4747-99CE-A5C78CE03D14}"/>
              </a:ext>
            </a:extLst>
          </p:cNvPr>
          <p:cNvSpPr>
            <a:spLocks noGrp="1"/>
          </p:cNvSpPr>
          <p:nvPr>
            <p:ph type="dt" sz="half" idx="10"/>
          </p:nvPr>
        </p:nvSpPr>
        <p:spPr/>
        <p:txBody>
          <a:bodyPr/>
          <a:lstStyle/>
          <a:p>
            <a:fld id="{9DF34B57-B9D8-4046-AC65-AEB43BC1BAD7}" type="datetimeFigureOut">
              <a:rPr lang="sv-SE" smtClean="0"/>
              <a:t>2021-12-02</a:t>
            </a:fld>
            <a:endParaRPr lang="sv-SE"/>
          </a:p>
        </p:txBody>
      </p:sp>
      <p:sp>
        <p:nvSpPr>
          <p:cNvPr id="6" name="Platshållare för sidfot 5">
            <a:extLst>
              <a:ext uri="{FF2B5EF4-FFF2-40B4-BE49-F238E27FC236}">
                <a16:creationId xmlns:a16="http://schemas.microsoft.com/office/drawing/2014/main" id="{76C73DAF-EA7A-CA4D-9B4E-EABCEFDD998D}"/>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6AF73B8E-033A-9B4B-AF5F-D7B61EC45BDA}"/>
              </a:ext>
            </a:extLst>
          </p:cNvPr>
          <p:cNvSpPr>
            <a:spLocks noGrp="1"/>
          </p:cNvSpPr>
          <p:nvPr>
            <p:ph type="sldNum" sz="quarter" idx="12"/>
          </p:nvPr>
        </p:nvSpPr>
        <p:spPr/>
        <p:txBody>
          <a:bodyPr/>
          <a:lstStyle/>
          <a:p>
            <a:fld id="{FA50BDD8-A232-6F4D-8E08-A0825ECC0942}" type="slidenum">
              <a:rPr lang="sv-SE" smtClean="0"/>
              <a:t>‹#›</a:t>
            </a:fld>
            <a:endParaRPr lang="sv-SE"/>
          </a:p>
        </p:txBody>
      </p:sp>
    </p:spTree>
    <p:extLst>
      <p:ext uri="{BB962C8B-B14F-4D97-AF65-F5344CB8AC3E}">
        <p14:creationId xmlns:p14="http://schemas.microsoft.com/office/powerpoint/2010/main" val="40999826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6DB3D4A-BCA4-4240-BC50-7FF949F59191}"/>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bild 2">
            <a:extLst>
              <a:ext uri="{FF2B5EF4-FFF2-40B4-BE49-F238E27FC236}">
                <a16:creationId xmlns:a16="http://schemas.microsoft.com/office/drawing/2014/main" id="{76033CC9-B5A4-7F43-B8E9-6F32362AD3A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a:extLst>
              <a:ext uri="{FF2B5EF4-FFF2-40B4-BE49-F238E27FC236}">
                <a16:creationId xmlns:a16="http://schemas.microsoft.com/office/drawing/2014/main" id="{6E68C73E-4733-0048-A819-136A3D3EA53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41503DC5-5EA3-0E44-AF4F-4DD6017CDC23}"/>
              </a:ext>
            </a:extLst>
          </p:cNvPr>
          <p:cNvSpPr>
            <a:spLocks noGrp="1"/>
          </p:cNvSpPr>
          <p:nvPr>
            <p:ph type="dt" sz="half" idx="10"/>
          </p:nvPr>
        </p:nvSpPr>
        <p:spPr/>
        <p:txBody>
          <a:bodyPr/>
          <a:lstStyle/>
          <a:p>
            <a:fld id="{9DF34B57-B9D8-4046-AC65-AEB43BC1BAD7}" type="datetimeFigureOut">
              <a:rPr lang="sv-SE" smtClean="0"/>
              <a:t>2021-12-02</a:t>
            </a:fld>
            <a:endParaRPr lang="sv-SE"/>
          </a:p>
        </p:txBody>
      </p:sp>
      <p:sp>
        <p:nvSpPr>
          <p:cNvPr id="6" name="Platshållare för sidfot 5">
            <a:extLst>
              <a:ext uri="{FF2B5EF4-FFF2-40B4-BE49-F238E27FC236}">
                <a16:creationId xmlns:a16="http://schemas.microsoft.com/office/drawing/2014/main" id="{668DDEF4-0B43-1F47-8A79-35846594E884}"/>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19111441-A8D6-BE40-B04F-CE433C0257F3}"/>
              </a:ext>
            </a:extLst>
          </p:cNvPr>
          <p:cNvSpPr>
            <a:spLocks noGrp="1"/>
          </p:cNvSpPr>
          <p:nvPr>
            <p:ph type="sldNum" sz="quarter" idx="12"/>
          </p:nvPr>
        </p:nvSpPr>
        <p:spPr/>
        <p:txBody>
          <a:bodyPr/>
          <a:lstStyle/>
          <a:p>
            <a:fld id="{FA50BDD8-A232-6F4D-8E08-A0825ECC0942}" type="slidenum">
              <a:rPr lang="sv-SE" smtClean="0"/>
              <a:t>‹#›</a:t>
            </a:fld>
            <a:endParaRPr lang="sv-SE"/>
          </a:p>
        </p:txBody>
      </p:sp>
    </p:spTree>
    <p:extLst>
      <p:ext uri="{BB962C8B-B14F-4D97-AF65-F5344CB8AC3E}">
        <p14:creationId xmlns:p14="http://schemas.microsoft.com/office/powerpoint/2010/main" val="36354100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1B606921-7698-584E-B1C8-204A3998790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E54509A6-69B8-C146-9408-7BD6DF040C2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DB4180C8-D82C-0D45-9A22-42DA0E1A8E0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DF34B57-B9D8-4046-AC65-AEB43BC1BAD7}" type="datetimeFigureOut">
              <a:rPr lang="sv-SE" smtClean="0"/>
              <a:t>2021-12-02</a:t>
            </a:fld>
            <a:endParaRPr lang="sv-SE"/>
          </a:p>
        </p:txBody>
      </p:sp>
      <p:sp>
        <p:nvSpPr>
          <p:cNvPr id="5" name="Platshållare för sidfot 4">
            <a:extLst>
              <a:ext uri="{FF2B5EF4-FFF2-40B4-BE49-F238E27FC236}">
                <a16:creationId xmlns:a16="http://schemas.microsoft.com/office/drawing/2014/main" id="{6B7229F7-F82E-B043-8DCB-9C4923B57F9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Platshållare för bildnummer 5">
            <a:extLst>
              <a:ext uri="{FF2B5EF4-FFF2-40B4-BE49-F238E27FC236}">
                <a16:creationId xmlns:a16="http://schemas.microsoft.com/office/drawing/2014/main" id="{F235BE94-4AC0-8A46-941B-6A5541958D2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50BDD8-A232-6F4D-8E08-A0825ECC0942}" type="slidenum">
              <a:rPr lang="sv-SE" smtClean="0"/>
              <a:t>‹#›</a:t>
            </a:fld>
            <a:endParaRPr lang="sv-SE"/>
          </a:p>
        </p:txBody>
      </p:sp>
    </p:spTree>
    <p:extLst>
      <p:ext uri="{BB962C8B-B14F-4D97-AF65-F5344CB8AC3E}">
        <p14:creationId xmlns:p14="http://schemas.microsoft.com/office/powerpoint/2010/main" val="9501446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en.unesco.org/news/new-unesco-recommendation-will-promote-access-educational-resources-all" TargetMode="Externa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hyperlink" Target="http://portal.unesco.org/en/ev.php-URL_ID=49556&amp;URL_DO=DO_TOPIC&amp;URL_SECTION=201.html" TargetMode="External"/><Relationship Id="rId7" Type="http://schemas.openxmlformats.org/officeDocument/2006/relationships/diagramColors" Target="../diagrams/colors1.xml"/><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en.unesco.org/themes/building-knowledge-societies/oer/dynamic-coalition" TargetMode="Externa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hyperlink" Target="https://info.udemy.com/rs/273-CKQ-053/images/2022_Workplace_LearningTrends_Report.pdf" TargetMode="External"/><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3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3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8" Type="http://schemas.openxmlformats.org/officeDocument/2006/relationships/hyperlink" Target="mailto:info@i4qulity.se" TargetMode="External"/><Relationship Id="rId3" Type="http://schemas.openxmlformats.org/officeDocument/2006/relationships/image" Target="../media/image46.emf"/><Relationship Id="rId7" Type="http://schemas.openxmlformats.org/officeDocument/2006/relationships/hyperlink" Target="http://www.i4quality.se/" TargetMode="External"/><Relationship Id="rId12"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8.tiff"/><Relationship Id="rId11" Type="http://schemas.openxmlformats.org/officeDocument/2006/relationships/hyperlink" Target="https://www.linkedin.com/groups/8710724" TargetMode="External"/><Relationship Id="rId5" Type="http://schemas.openxmlformats.org/officeDocument/2006/relationships/image" Target="../media/image48.tiff"/><Relationship Id="rId10" Type="http://schemas.openxmlformats.org/officeDocument/2006/relationships/image" Target="../media/image7.png"/><Relationship Id="rId4" Type="http://schemas.openxmlformats.org/officeDocument/2006/relationships/image" Target="../media/image47.tiff"/><Relationship Id="rId9" Type="http://schemas.openxmlformats.org/officeDocument/2006/relationships/image" Target="../media/image49.tiff"/></Relationships>
</file>

<file path=ppt/slides/_rels/slide3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slideLayout" Target="../slideLayouts/slideLayout2.xml"/><Relationship Id="rId1" Type="http://schemas.openxmlformats.org/officeDocument/2006/relationships/video" Target="https://www.youtube.com/embed/j8aXSTN71MY?feature=oembed"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slideLayout" Target="../slideLayouts/slideLayout7.xml"/><Relationship Id="rId1" Type="http://schemas.openxmlformats.org/officeDocument/2006/relationships/video" Target="https://www.youtube.com/embed/7865y7hbehY?feature=oembed" TargetMode="External"/></Relationships>
</file>

<file path=ppt/slides/_rels/slide37.xml.rels><?xml version="1.0" encoding="UTF-8" standalone="yes"?>
<Relationships xmlns="http://schemas.openxmlformats.org/package/2006/relationships"><Relationship Id="rId2" Type="http://schemas.openxmlformats.org/officeDocument/2006/relationships/image" Target="../media/image52.tiff"/><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slideLayout" Target="../slideLayouts/slideLayout2.xml"/><Relationship Id="rId1" Type="http://schemas.openxmlformats.org/officeDocument/2006/relationships/video" Target="https://www.youtube.com/embed/GOXMYzcaExA?feature=oembed"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hyperlink" Target="https://us02web.zoom.us/j/86830447256?pwd=ZzBQd0FvcCsySDd3OFZYSzNrZVkyUT09" TargetMode="Externa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s://casel.org/what-is-sel/" TargetMode="External"/><Relationship Id="rId2" Type="http://schemas.openxmlformats.org/officeDocument/2006/relationships/hyperlink" Target="https://www.cornerstone.edu/blog-post/is-social-emotional-learning-the-foundation-of-success/" TargetMode="Externa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7.tiff"/><Relationship Id="rId2" Type="http://schemas.openxmlformats.org/officeDocument/2006/relationships/image" Target="../media/image56.tif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6.jpeg"/><Relationship Id="rId4" Type="http://schemas.openxmlformats.org/officeDocument/2006/relationships/hyperlink" Target="https://www.un.org/sustainabledevelopment/sustainable-development-goals/"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youtu.be/pe2j92X_1mI"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8">
            <a:extLst>
              <a:ext uri="{FF2B5EF4-FFF2-40B4-BE49-F238E27FC236}">
                <a16:creationId xmlns:a16="http://schemas.microsoft.com/office/drawing/2014/main" id="{C0B27210-D0CA-4654-B3E3-9ABB4F178E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ubrik 1">
            <a:extLst>
              <a:ext uri="{FF2B5EF4-FFF2-40B4-BE49-F238E27FC236}">
                <a16:creationId xmlns:a16="http://schemas.microsoft.com/office/drawing/2014/main" id="{B3605F12-5A00-D34A-A28C-43EF1FCD0C9D}"/>
              </a:ext>
            </a:extLst>
          </p:cNvPr>
          <p:cNvSpPr>
            <a:spLocks noGrp="1"/>
          </p:cNvSpPr>
          <p:nvPr>
            <p:ph type="ctrTitle"/>
          </p:nvPr>
        </p:nvSpPr>
        <p:spPr>
          <a:xfrm>
            <a:off x="6859766" y="539886"/>
            <a:ext cx="4645250" cy="2889114"/>
          </a:xfrm>
        </p:spPr>
        <p:txBody>
          <a:bodyPr anchor="b">
            <a:normAutofit fontScale="90000"/>
          </a:bodyPr>
          <a:lstStyle/>
          <a:p>
            <a:pPr algn="l"/>
            <a:r>
              <a:rPr lang="sv-SE" sz="4700" dirty="0">
                <a:solidFill>
                  <a:schemeClr val="bg1"/>
                </a:solidFill>
              </a:rPr>
              <a:t>The New Normal is </a:t>
            </a:r>
            <a:r>
              <a:rPr lang="sv-SE" sz="4700" dirty="0" err="1">
                <a:solidFill>
                  <a:schemeClr val="bg1"/>
                </a:solidFill>
              </a:rPr>
              <a:t>about</a:t>
            </a:r>
            <a:r>
              <a:rPr lang="sv-SE" sz="4700" dirty="0">
                <a:solidFill>
                  <a:schemeClr val="bg1"/>
                </a:solidFill>
              </a:rPr>
              <a:t> </a:t>
            </a:r>
            <a:r>
              <a:rPr lang="sv-SE" sz="4700" dirty="0" err="1">
                <a:solidFill>
                  <a:schemeClr val="bg1"/>
                </a:solidFill>
              </a:rPr>
              <a:t>Resilience</a:t>
            </a:r>
            <a:r>
              <a:rPr lang="sv-SE" sz="4700" dirty="0">
                <a:solidFill>
                  <a:schemeClr val="bg1"/>
                </a:solidFill>
              </a:rPr>
              <a:t>, </a:t>
            </a:r>
            <a:r>
              <a:rPr lang="sv-SE" sz="4700" dirty="0" err="1">
                <a:solidFill>
                  <a:schemeClr val="bg1"/>
                </a:solidFill>
              </a:rPr>
              <a:t>Sustainability</a:t>
            </a:r>
            <a:r>
              <a:rPr lang="sv-SE" sz="4700" dirty="0">
                <a:solidFill>
                  <a:schemeClr val="bg1"/>
                </a:solidFill>
              </a:rPr>
              <a:t>, and the Social </a:t>
            </a:r>
            <a:r>
              <a:rPr lang="sv-SE" sz="4700" dirty="0" err="1">
                <a:solidFill>
                  <a:schemeClr val="bg1"/>
                </a:solidFill>
              </a:rPr>
              <a:t>Contract</a:t>
            </a:r>
            <a:endParaRPr lang="sv-SE" sz="4700" dirty="0">
              <a:solidFill>
                <a:schemeClr val="bg1"/>
              </a:solidFill>
            </a:endParaRPr>
          </a:p>
        </p:txBody>
      </p:sp>
      <p:sp>
        <p:nvSpPr>
          <p:cNvPr id="3" name="Underrubrik 2">
            <a:extLst>
              <a:ext uri="{FF2B5EF4-FFF2-40B4-BE49-F238E27FC236}">
                <a16:creationId xmlns:a16="http://schemas.microsoft.com/office/drawing/2014/main" id="{38DC21D4-FACE-8F46-8203-E290F8799B1C}"/>
              </a:ext>
            </a:extLst>
          </p:cNvPr>
          <p:cNvSpPr>
            <a:spLocks noGrp="1"/>
          </p:cNvSpPr>
          <p:nvPr>
            <p:ph type="subTitle" idx="1"/>
          </p:nvPr>
        </p:nvSpPr>
        <p:spPr>
          <a:xfrm>
            <a:off x="6024154" y="3711614"/>
            <a:ext cx="5742878" cy="2198293"/>
          </a:xfrm>
        </p:spPr>
        <p:txBody>
          <a:bodyPr anchor="t">
            <a:noAutofit/>
          </a:bodyPr>
          <a:lstStyle/>
          <a:p>
            <a:pPr algn="l"/>
            <a:r>
              <a:rPr lang="sv-SE" sz="2800" dirty="0">
                <a:solidFill>
                  <a:schemeClr val="bg1"/>
                </a:solidFill>
              </a:rPr>
              <a:t>Prof. Dr. Ebba Ossiannilsson, Sweden</a:t>
            </a:r>
          </a:p>
          <a:p>
            <a:pPr algn="l"/>
            <a:r>
              <a:rPr lang="sv-SE" sz="2800" dirty="0">
                <a:solidFill>
                  <a:schemeClr val="bg1"/>
                </a:solidFill>
              </a:rPr>
              <a:t>OEB21 </a:t>
            </a:r>
            <a:r>
              <a:rPr lang="sv-SE" sz="2800" dirty="0" err="1">
                <a:solidFill>
                  <a:schemeClr val="bg1"/>
                </a:solidFill>
              </a:rPr>
              <a:t>Shaping</a:t>
            </a:r>
            <a:r>
              <a:rPr lang="sv-SE" sz="2800" dirty="0">
                <a:solidFill>
                  <a:schemeClr val="bg1"/>
                </a:solidFill>
              </a:rPr>
              <a:t> the </a:t>
            </a:r>
            <a:r>
              <a:rPr lang="sv-SE" sz="2800" dirty="0" err="1">
                <a:solidFill>
                  <a:schemeClr val="bg1"/>
                </a:solidFill>
              </a:rPr>
              <a:t>Future</a:t>
            </a:r>
            <a:r>
              <a:rPr lang="sv-SE" sz="2800" dirty="0">
                <a:solidFill>
                  <a:schemeClr val="bg1"/>
                </a:solidFill>
              </a:rPr>
              <a:t> </a:t>
            </a:r>
            <a:r>
              <a:rPr lang="sv-SE" sz="2800" dirty="0" err="1">
                <a:solidFill>
                  <a:schemeClr val="bg1"/>
                </a:solidFill>
              </a:rPr>
              <a:t>of</a:t>
            </a:r>
            <a:r>
              <a:rPr lang="sv-SE" sz="2800" dirty="0">
                <a:solidFill>
                  <a:schemeClr val="bg1"/>
                </a:solidFill>
              </a:rPr>
              <a:t> Learning</a:t>
            </a:r>
          </a:p>
          <a:p>
            <a:pPr algn="l"/>
            <a:r>
              <a:rPr lang="sv-SE" sz="2800" dirty="0">
                <a:solidFill>
                  <a:schemeClr val="bg1"/>
                </a:solidFill>
              </a:rPr>
              <a:t>Diverse. </a:t>
            </a:r>
            <a:r>
              <a:rPr lang="sv-SE" sz="2800" dirty="0" err="1">
                <a:solidFill>
                  <a:schemeClr val="bg1"/>
                </a:solidFill>
              </a:rPr>
              <a:t>Collaborative</a:t>
            </a:r>
            <a:r>
              <a:rPr lang="sv-SE" sz="2800" dirty="0">
                <a:solidFill>
                  <a:schemeClr val="bg1"/>
                </a:solidFill>
              </a:rPr>
              <a:t>. Transformative</a:t>
            </a:r>
          </a:p>
          <a:p>
            <a:pPr algn="l"/>
            <a:endParaRPr lang="sv-SE" sz="2800" dirty="0">
              <a:solidFill>
                <a:schemeClr val="bg1"/>
              </a:solidFill>
            </a:endParaRPr>
          </a:p>
          <a:p>
            <a:pPr algn="l"/>
            <a:r>
              <a:rPr lang="sv-SE" sz="2800" dirty="0">
                <a:solidFill>
                  <a:schemeClr val="bg1"/>
                </a:solidFill>
              </a:rPr>
              <a:t>2nd December 2021</a:t>
            </a:r>
          </a:p>
        </p:txBody>
      </p:sp>
      <p:sp>
        <p:nvSpPr>
          <p:cNvPr id="15" name="Freeform: Shape 10">
            <a:extLst>
              <a:ext uri="{FF2B5EF4-FFF2-40B4-BE49-F238E27FC236}">
                <a16:creationId xmlns:a16="http://schemas.microsoft.com/office/drawing/2014/main" id="{1DB7C82F-AB7E-4F0C-B829-FA1B9C415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70B66945-4967-4040-926D-DCA44313CD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24154" cy="685800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Bildobjekt 3">
            <a:extLst>
              <a:ext uri="{FF2B5EF4-FFF2-40B4-BE49-F238E27FC236}">
                <a16:creationId xmlns:a16="http://schemas.microsoft.com/office/drawing/2014/main" id="{2A61B984-F363-BC4B-8B9A-66180C67D229}"/>
              </a:ext>
            </a:extLst>
          </p:cNvPr>
          <p:cNvPicPr>
            <a:picLocks noChangeAspect="1"/>
          </p:cNvPicPr>
          <p:nvPr/>
        </p:nvPicPr>
        <p:blipFill>
          <a:blip r:embed="rId2"/>
          <a:stretch>
            <a:fillRect/>
          </a:stretch>
        </p:blipFill>
        <p:spPr>
          <a:xfrm>
            <a:off x="419382" y="1611518"/>
            <a:ext cx="4047843" cy="2266792"/>
          </a:xfrm>
          <a:prstGeom prst="rect">
            <a:avLst/>
          </a:prstGeom>
        </p:spPr>
      </p:pic>
    </p:spTree>
    <p:extLst>
      <p:ext uri="{BB962C8B-B14F-4D97-AF65-F5344CB8AC3E}">
        <p14:creationId xmlns:p14="http://schemas.microsoft.com/office/powerpoint/2010/main" val="22657324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descr="En bild som visar text&#10;&#10;Automatiskt genererad beskrivning">
            <a:extLst>
              <a:ext uri="{FF2B5EF4-FFF2-40B4-BE49-F238E27FC236}">
                <a16:creationId xmlns:a16="http://schemas.microsoft.com/office/drawing/2014/main" id="{D42361A7-A0CA-6240-9584-F74701CCD8BA}"/>
              </a:ext>
            </a:extLst>
          </p:cNvPr>
          <p:cNvPicPr>
            <a:picLocks noChangeAspect="1"/>
          </p:cNvPicPr>
          <p:nvPr/>
        </p:nvPicPr>
        <p:blipFill rotWithShape="1">
          <a:blip r:embed="rId2"/>
          <a:srcRect t="461"/>
          <a:stretch/>
        </p:blipFill>
        <p:spPr>
          <a:xfrm>
            <a:off x="20" y="1282"/>
            <a:ext cx="12191980" cy="6856718"/>
          </a:xfrm>
          <a:prstGeom prst="rect">
            <a:avLst/>
          </a:prstGeom>
        </p:spPr>
      </p:pic>
    </p:spTree>
    <p:extLst>
      <p:ext uri="{BB962C8B-B14F-4D97-AF65-F5344CB8AC3E}">
        <p14:creationId xmlns:p14="http://schemas.microsoft.com/office/powerpoint/2010/main" val="32434489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descr="En bild som visar text&#10;&#10;Automatiskt genererad beskrivning">
            <a:extLst>
              <a:ext uri="{FF2B5EF4-FFF2-40B4-BE49-F238E27FC236}">
                <a16:creationId xmlns:a16="http://schemas.microsoft.com/office/drawing/2014/main" id="{6026EAF9-1E6A-9A43-9693-F486A8B681EE}"/>
              </a:ext>
            </a:extLst>
          </p:cNvPr>
          <p:cNvPicPr>
            <a:picLocks noChangeAspect="1"/>
          </p:cNvPicPr>
          <p:nvPr/>
        </p:nvPicPr>
        <p:blipFill rotWithShape="1">
          <a:blip r:embed="rId2"/>
          <a:srcRect l="698" r="1995" b="-1"/>
          <a:stretch/>
        </p:blipFill>
        <p:spPr>
          <a:xfrm>
            <a:off x="307775" y="261437"/>
            <a:ext cx="11576450" cy="6335126"/>
          </a:xfrm>
          <a:prstGeom prst="rect">
            <a:avLst/>
          </a:prstGeom>
        </p:spPr>
      </p:pic>
    </p:spTree>
    <p:extLst>
      <p:ext uri="{BB962C8B-B14F-4D97-AF65-F5344CB8AC3E}">
        <p14:creationId xmlns:p14="http://schemas.microsoft.com/office/powerpoint/2010/main" val="38169238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descr="En bild som visar text, person, inomhus, skärmbild&#10;&#10;Automatiskt genererad beskrivning">
            <a:hlinkClick r:id="rId2"/>
            <a:extLst>
              <a:ext uri="{FF2B5EF4-FFF2-40B4-BE49-F238E27FC236}">
                <a16:creationId xmlns:a16="http://schemas.microsoft.com/office/drawing/2014/main" id="{F44857F1-98A2-6146-8858-7426F0847DB4}"/>
              </a:ext>
            </a:extLst>
          </p:cNvPr>
          <p:cNvPicPr>
            <a:picLocks noChangeAspect="1"/>
          </p:cNvPicPr>
          <p:nvPr/>
        </p:nvPicPr>
        <p:blipFill>
          <a:blip r:embed="rId3"/>
          <a:stretch>
            <a:fillRect/>
          </a:stretch>
        </p:blipFill>
        <p:spPr>
          <a:xfrm>
            <a:off x="285622" y="0"/>
            <a:ext cx="11620756" cy="6858000"/>
          </a:xfrm>
          <a:prstGeom prst="rect">
            <a:avLst/>
          </a:prstGeom>
        </p:spPr>
      </p:pic>
    </p:spTree>
    <p:extLst>
      <p:ext uri="{BB962C8B-B14F-4D97-AF65-F5344CB8AC3E}">
        <p14:creationId xmlns:p14="http://schemas.microsoft.com/office/powerpoint/2010/main" val="14175327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descr="En bild som visar text&#10;&#10;Automatiskt genererad beskrivning">
            <a:extLst>
              <a:ext uri="{FF2B5EF4-FFF2-40B4-BE49-F238E27FC236}">
                <a16:creationId xmlns:a16="http://schemas.microsoft.com/office/drawing/2014/main" id="{5F713E46-E14B-9B41-A233-D3D49AC1BAB1}"/>
              </a:ext>
            </a:extLst>
          </p:cNvPr>
          <p:cNvPicPr>
            <a:picLocks noChangeAspect="1"/>
          </p:cNvPicPr>
          <p:nvPr/>
        </p:nvPicPr>
        <p:blipFill rotWithShape="1">
          <a:blip r:embed="rId2"/>
          <a:srcRect l="6427" r="17677" b="1"/>
          <a:stretch/>
        </p:blipFill>
        <p:spPr>
          <a:xfrm>
            <a:off x="876822" y="713257"/>
            <a:ext cx="10570658" cy="5571065"/>
          </a:xfrm>
          <a:prstGeom prst="rect">
            <a:avLst/>
          </a:prstGeom>
          <a:ln>
            <a:noFill/>
          </a:ln>
        </p:spPr>
      </p:pic>
      <p:pic>
        <p:nvPicPr>
          <p:cNvPr id="24" name="Picture 2" descr="Open educational resources - Wikipedia">
            <a:extLst>
              <a:ext uri="{FF2B5EF4-FFF2-40B4-BE49-F238E27FC236}">
                <a16:creationId xmlns:a16="http://schemas.microsoft.com/office/drawing/2014/main" id="{2741198E-97B8-6045-8B35-4CF2D1B29B11}"/>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059654" y="0"/>
            <a:ext cx="4132346" cy="27498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87759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4" descr="Open educational resources - Wikipedia">
            <a:extLst>
              <a:ext uri="{FF2B5EF4-FFF2-40B4-BE49-F238E27FC236}">
                <a16:creationId xmlns:a16="http://schemas.microsoft.com/office/drawing/2014/main" id="{4758462D-A934-5D4C-A7D3-6D4D9758EED0}"/>
              </a:ext>
            </a:extLst>
          </p:cNvPr>
          <p:cNvPicPr>
            <a:picLocks noChangeAspect="1" noChangeArrowheads="1"/>
          </p:cNvPicPr>
          <p:nvPr/>
        </p:nvPicPr>
        <p:blipFill rotWithShape="1">
          <a:blip r:embed="rId2">
            <a:duotone>
              <a:prstClr val="black"/>
              <a:schemeClr val="tx2">
                <a:tint val="45000"/>
                <a:satMod val="400000"/>
              </a:schemeClr>
            </a:duotone>
            <a:alphaModFix amt="25000"/>
            <a:extLst>
              <a:ext uri="{28A0092B-C50C-407E-A947-70E740481C1C}">
                <a14:useLocalDpi xmlns:a14="http://schemas.microsoft.com/office/drawing/2010/main" val="0"/>
              </a:ext>
            </a:extLst>
          </a:blip>
          <a:srcRect t="13922" b="1808"/>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6" name="Rubrik 5">
            <a:extLst>
              <a:ext uri="{FF2B5EF4-FFF2-40B4-BE49-F238E27FC236}">
                <a16:creationId xmlns:a16="http://schemas.microsoft.com/office/drawing/2014/main" id="{448B3A35-6550-744E-9CB3-1768E04A4929}"/>
              </a:ext>
            </a:extLst>
          </p:cNvPr>
          <p:cNvSpPr>
            <a:spLocks noGrp="1"/>
          </p:cNvSpPr>
          <p:nvPr>
            <p:ph type="title"/>
          </p:nvPr>
        </p:nvSpPr>
        <p:spPr>
          <a:xfrm>
            <a:off x="838200" y="365125"/>
            <a:ext cx="10515600" cy="1325563"/>
          </a:xfrm>
        </p:spPr>
        <p:txBody>
          <a:bodyPr>
            <a:normAutofit/>
          </a:bodyPr>
          <a:lstStyle/>
          <a:p>
            <a:r>
              <a:rPr lang="sv-SE" b="1" dirty="0" err="1">
                <a:hlinkClick r:id="rId3"/>
              </a:rPr>
              <a:t>Recommendation</a:t>
            </a:r>
            <a:r>
              <a:rPr lang="sv-SE" b="1" dirty="0">
                <a:hlinkClick r:id="rId3"/>
              </a:rPr>
              <a:t> on </a:t>
            </a:r>
            <a:r>
              <a:rPr lang="sv-SE" b="1" dirty="0" err="1">
                <a:hlinkClick r:id="rId3"/>
              </a:rPr>
              <a:t>Open</a:t>
            </a:r>
            <a:r>
              <a:rPr lang="sv-SE" b="1" dirty="0">
                <a:hlinkClick r:id="rId3"/>
              </a:rPr>
              <a:t> </a:t>
            </a:r>
            <a:r>
              <a:rPr lang="sv-SE" b="1" dirty="0" err="1">
                <a:hlinkClick r:id="rId3"/>
              </a:rPr>
              <a:t>Educational</a:t>
            </a:r>
            <a:r>
              <a:rPr lang="sv-SE" b="1" dirty="0">
                <a:hlinkClick r:id="rId3"/>
              </a:rPr>
              <a:t> Resources (OER)</a:t>
            </a:r>
            <a:endParaRPr lang="sv-SE" dirty="0"/>
          </a:p>
        </p:txBody>
      </p:sp>
      <p:graphicFrame>
        <p:nvGraphicFramePr>
          <p:cNvPr id="23" name="Platshållare för innehåll 6">
            <a:extLst>
              <a:ext uri="{FF2B5EF4-FFF2-40B4-BE49-F238E27FC236}">
                <a16:creationId xmlns:a16="http://schemas.microsoft.com/office/drawing/2014/main" id="{E2209E43-B2A6-456B-B81A-435ECE73B61F}"/>
              </a:ext>
            </a:extLst>
          </p:cNvPr>
          <p:cNvGraphicFramePr/>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textruta 7">
            <a:extLst>
              <a:ext uri="{FF2B5EF4-FFF2-40B4-BE49-F238E27FC236}">
                <a16:creationId xmlns:a16="http://schemas.microsoft.com/office/drawing/2014/main" id="{5E25D340-086C-8345-A356-60D8BE3126A2}"/>
              </a:ext>
            </a:extLst>
          </p:cNvPr>
          <p:cNvSpPr txBox="1"/>
          <p:nvPr/>
        </p:nvSpPr>
        <p:spPr>
          <a:xfrm>
            <a:off x="2637919" y="6285051"/>
            <a:ext cx="7255512" cy="707886"/>
          </a:xfrm>
          <a:prstGeom prst="rect">
            <a:avLst/>
          </a:prstGeom>
          <a:noFill/>
        </p:spPr>
        <p:txBody>
          <a:bodyPr wrap="none" rtlCol="0">
            <a:spAutoFit/>
          </a:bodyPr>
          <a:lstStyle/>
          <a:p>
            <a:r>
              <a:rPr lang="sv-SE" sz="4000" dirty="0"/>
              <a:t>+ MONITORING AND EVALUATION</a:t>
            </a:r>
          </a:p>
        </p:txBody>
      </p:sp>
    </p:spTree>
    <p:extLst>
      <p:ext uri="{BB962C8B-B14F-4D97-AF65-F5344CB8AC3E}">
        <p14:creationId xmlns:p14="http://schemas.microsoft.com/office/powerpoint/2010/main" val="35431247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hlinkClick r:id="rId2"/>
            <a:extLst>
              <a:ext uri="{FF2B5EF4-FFF2-40B4-BE49-F238E27FC236}">
                <a16:creationId xmlns:a16="http://schemas.microsoft.com/office/drawing/2014/main" id="{AC17388B-ADED-0E48-960A-8F847B40EAB9}"/>
              </a:ext>
            </a:extLst>
          </p:cNvPr>
          <p:cNvPicPr>
            <a:picLocks noChangeAspect="1"/>
          </p:cNvPicPr>
          <p:nvPr/>
        </p:nvPicPr>
        <p:blipFill rotWithShape="1">
          <a:blip r:embed="rId3"/>
          <a:srcRect t="12798" b="15899"/>
          <a:stretch/>
        </p:blipFill>
        <p:spPr>
          <a:xfrm>
            <a:off x="307775" y="261437"/>
            <a:ext cx="11576450" cy="6335126"/>
          </a:xfrm>
          <a:prstGeom prst="rect">
            <a:avLst/>
          </a:prstGeom>
        </p:spPr>
      </p:pic>
    </p:spTree>
    <p:extLst>
      <p:ext uri="{BB962C8B-B14F-4D97-AF65-F5344CB8AC3E}">
        <p14:creationId xmlns:p14="http://schemas.microsoft.com/office/powerpoint/2010/main" val="23772437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tshållare för innehåll 4">
            <a:extLst>
              <a:ext uri="{FF2B5EF4-FFF2-40B4-BE49-F238E27FC236}">
                <a16:creationId xmlns:a16="http://schemas.microsoft.com/office/drawing/2014/main" id="{BA7B4D43-311C-6548-A282-10533B01639F}"/>
              </a:ext>
            </a:extLst>
          </p:cNvPr>
          <p:cNvPicPr>
            <a:picLocks noGrp="1" noChangeAspect="1"/>
          </p:cNvPicPr>
          <p:nvPr>
            <p:ph idx="1"/>
          </p:nvPr>
        </p:nvPicPr>
        <p:blipFill>
          <a:blip r:embed="rId2"/>
          <a:stretch>
            <a:fillRect/>
          </a:stretch>
        </p:blipFill>
        <p:spPr>
          <a:xfrm>
            <a:off x="643467" y="920835"/>
            <a:ext cx="10905066" cy="5016329"/>
          </a:xfrm>
          <a:prstGeom prst="rect">
            <a:avLst/>
          </a:prstGeom>
        </p:spPr>
      </p:pic>
    </p:spTree>
    <p:extLst>
      <p:ext uri="{BB962C8B-B14F-4D97-AF65-F5344CB8AC3E}">
        <p14:creationId xmlns:p14="http://schemas.microsoft.com/office/powerpoint/2010/main" val="30402924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5641C3E5-F781-774F-8CD2-DD34C672B98F}"/>
              </a:ext>
            </a:extLst>
          </p:cNvPr>
          <p:cNvPicPr>
            <a:picLocks noChangeAspect="1"/>
          </p:cNvPicPr>
          <p:nvPr/>
        </p:nvPicPr>
        <p:blipFill>
          <a:blip r:embed="rId2"/>
          <a:stretch>
            <a:fillRect/>
          </a:stretch>
        </p:blipFill>
        <p:spPr>
          <a:xfrm>
            <a:off x="8743950" y="1"/>
            <a:ext cx="3448050" cy="1937366"/>
          </a:xfrm>
          <a:prstGeom prst="rect">
            <a:avLst/>
          </a:prstGeom>
        </p:spPr>
      </p:pic>
      <p:sp>
        <p:nvSpPr>
          <p:cNvPr id="8" name="Rektangel 7">
            <a:extLst>
              <a:ext uri="{FF2B5EF4-FFF2-40B4-BE49-F238E27FC236}">
                <a16:creationId xmlns:a16="http://schemas.microsoft.com/office/drawing/2014/main" id="{AA65BAB2-22BC-D940-B820-922D52D93E51}"/>
              </a:ext>
            </a:extLst>
          </p:cNvPr>
          <p:cNvSpPr/>
          <p:nvPr/>
        </p:nvSpPr>
        <p:spPr>
          <a:xfrm>
            <a:off x="139390" y="0"/>
            <a:ext cx="8515350" cy="6863417"/>
          </a:xfrm>
          <a:prstGeom prst="rect">
            <a:avLst/>
          </a:prstGeom>
        </p:spPr>
        <p:txBody>
          <a:bodyPr wrap="square">
            <a:spAutoFit/>
          </a:bodyPr>
          <a:lstStyle/>
          <a:p>
            <a:r>
              <a:rPr lang="sv-SE" sz="2000" b="0" i="0" u="none" strike="noStrike" dirty="0">
                <a:solidFill>
                  <a:srgbClr val="000000"/>
                </a:solidFill>
                <a:effectLst/>
                <a:latin typeface="Arial" panose="020B0604020202020204" pitchFamily="34" charset="0"/>
              </a:rPr>
              <a:t>• </a:t>
            </a:r>
            <a:r>
              <a:rPr lang="sv-SE" sz="2000" b="1" i="0" u="none" strike="noStrike" dirty="0">
                <a:solidFill>
                  <a:srgbClr val="000000"/>
                </a:solidFill>
                <a:effectLst/>
                <a:latin typeface="Arial" panose="020B0604020202020204" pitchFamily="34" charset="0"/>
              </a:rPr>
              <a:t>Ebba Ossiannilsson</a:t>
            </a:r>
            <a:r>
              <a:rPr lang="sv-SE" sz="2000" b="0" i="0" u="none" strike="noStrike" dirty="0">
                <a:solidFill>
                  <a:srgbClr val="000000"/>
                </a:solidFill>
                <a:effectLst/>
                <a:latin typeface="Arial" panose="020B0604020202020204" pitchFamily="34" charset="0"/>
              </a:rPr>
              <a:t>, Professor, Dr. Consultant and VP, Swedish Association </a:t>
            </a:r>
            <a:r>
              <a:rPr lang="sv-SE" sz="2000" b="0" i="0" u="none" strike="noStrike" dirty="0" err="1">
                <a:solidFill>
                  <a:srgbClr val="000000"/>
                </a:solidFill>
                <a:effectLst/>
                <a:latin typeface="Arial" panose="020B0604020202020204" pitchFamily="34" charset="0"/>
              </a:rPr>
              <a:t>of</a:t>
            </a:r>
            <a:r>
              <a:rPr lang="sv-SE" sz="2000" b="0" i="0" u="none" strike="noStrike" dirty="0">
                <a:solidFill>
                  <a:srgbClr val="000000"/>
                </a:solidFill>
                <a:effectLst/>
                <a:latin typeface="Arial" panose="020B0604020202020204" pitchFamily="34" charset="0"/>
              </a:rPr>
              <a:t> </a:t>
            </a:r>
            <a:r>
              <a:rPr lang="sv-SE" sz="2000" b="0" i="0" u="none" strike="noStrike" dirty="0" err="1">
                <a:solidFill>
                  <a:srgbClr val="000000"/>
                </a:solidFill>
                <a:effectLst/>
                <a:latin typeface="Arial" panose="020B0604020202020204" pitchFamily="34" charset="0"/>
              </a:rPr>
              <a:t>Distance</a:t>
            </a:r>
            <a:r>
              <a:rPr lang="sv-SE" sz="2000" b="0" i="0" u="none" strike="noStrike" dirty="0">
                <a:solidFill>
                  <a:srgbClr val="000000"/>
                </a:solidFill>
                <a:effectLst/>
                <a:latin typeface="Arial" panose="020B0604020202020204" pitchFamily="34" charset="0"/>
              </a:rPr>
              <a:t> </a:t>
            </a:r>
            <a:r>
              <a:rPr lang="sv-SE" sz="2000" b="0" i="0" u="none" strike="noStrike" dirty="0" err="1">
                <a:solidFill>
                  <a:srgbClr val="000000"/>
                </a:solidFill>
                <a:effectLst/>
                <a:latin typeface="Arial" panose="020B0604020202020204" pitchFamily="34" charset="0"/>
              </a:rPr>
              <a:t>Education</a:t>
            </a:r>
            <a:r>
              <a:rPr lang="sv-SE" sz="2000" b="0" i="0" u="none" strike="noStrike" dirty="0">
                <a:solidFill>
                  <a:srgbClr val="000000"/>
                </a:solidFill>
                <a:effectLst/>
                <a:latin typeface="Arial" panose="020B0604020202020204" pitchFamily="34" charset="0"/>
              </a:rPr>
              <a:t> (SADE), Sweden, ICDE Board, </a:t>
            </a:r>
            <a:r>
              <a:rPr lang="sv-SE" sz="2000" b="0" i="0" u="none" strike="noStrike" dirty="0" err="1">
                <a:solidFill>
                  <a:srgbClr val="000000"/>
                </a:solidFill>
                <a:effectLst/>
                <a:latin typeface="Arial" panose="020B0604020202020204" pitchFamily="34" charset="0"/>
              </a:rPr>
              <a:t>Chair</a:t>
            </a:r>
            <a:r>
              <a:rPr lang="sv-SE" sz="2000" b="0" i="0" u="none" strike="noStrike" dirty="0">
                <a:solidFill>
                  <a:srgbClr val="000000"/>
                </a:solidFill>
                <a:effectLst/>
                <a:latin typeface="Arial" panose="020B0604020202020204" pitchFamily="34" charset="0"/>
              </a:rPr>
              <a:t> </a:t>
            </a:r>
          </a:p>
          <a:p>
            <a:r>
              <a:rPr lang="sv-SE" sz="2000" b="1" i="0" u="none" strike="noStrike" dirty="0">
                <a:solidFill>
                  <a:srgbClr val="000000"/>
                </a:solidFill>
                <a:effectLst/>
                <a:latin typeface="Arial" panose="020B0604020202020204" pitchFamily="34" charset="0"/>
              </a:rPr>
              <a:t>• Jane-Frances </a:t>
            </a:r>
            <a:r>
              <a:rPr lang="sv-SE" sz="2000" b="1" i="0" u="none" strike="noStrike" dirty="0" err="1">
                <a:solidFill>
                  <a:srgbClr val="000000"/>
                </a:solidFill>
                <a:effectLst/>
                <a:latin typeface="Arial" panose="020B0604020202020204" pitchFamily="34" charset="0"/>
              </a:rPr>
              <a:t>Obiageli</a:t>
            </a:r>
            <a:r>
              <a:rPr lang="sv-SE" sz="2000" b="1" i="0" u="none" strike="noStrike" dirty="0">
                <a:solidFill>
                  <a:srgbClr val="000000"/>
                </a:solidFill>
                <a:effectLst/>
                <a:latin typeface="Arial" panose="020B0604020202020204" pitchFamily="34" charset="0"/>
              </a:rPr>
              <a:t> </a:t>
            </a:r>
            <a:r>
              <a:rPr lang="sv-SE" sz="2000" b="1" i="0" u="none" strike="noStrike" dirty="0" err="1">
                <a:solidFill>
                  <a:srgbClr val="000000"/>
                </a:solidFill>
                <a:effectLst/>
                <a:latin typeface="Arial" panose="020B0604020202020204" pitchFamily="34" charset="0"/>
              </a:rPr>
              <a:t>Agbu</a:t>
            </a:r>
            <a:r>
              <a:rPr lang="sv-SE" sz="2000" b="1" i="0" u="none" strike="noStrike" dirty="0">
                <a:solidFill>
                  <a:srgbClr val="000000"/>
                </a:solidFill>
                <a:effectLst/>
                <a:latin typeface="Arial" panose="020B0604020202020204" pitchFamily="34" charset="0"/>
              </a:rPr>
              <a:t>, </a:t>
            </a:r>
            <a:r>
              <a:rPr lang="sv-SE" sz="2000" b="0" i="0" u="none" strike="noStrike" dirty="0" err="1">
                <a:solidFill>
                  <a:srgbClr val="000000"/>
                </a:solidFill>
                <a:effectLst/>
                <a:latin typeface="Arial" panose="020B0604020202020204" pitchFamily="34" charset="0"/>
              </a:rPr>
              <a:t>Associate</a:t>
            </a:r>
            <a:r>
              <a:rPr lang="sv-SE" sz="2000" b="0" i="0" u="none" strike="noStrike" dirty="0">
                <a:solidFill>
                  <a:srgbClr val="000000"/>
                </a:solidFill>
                <a:effectLst/>
                <a:latin typeface="Arial" panose="020B0604020202020204" pitchFamily="34" charset="0"/>
              </a:rPr>
              <a:t> Professor, National </a:t>
            </a:r>
            <a:r>
              <a:rPr lang="sv-SE" sz="2000" b="0" i="0" u="none" strike="noStrike" dirty="0" err="1">
                <a:solidFill>
                  <a:srgbClr val="000000"/>
                </a:solidFill>
                <a:effectLst/>
                <a:latin typeface="Arial" panose="020B0604020202020204" pitchFamily="34" charset="0"/>
              </a:rPr>
              <a:t>Open</a:t>
            </a:r>
            <a:r>
              <a:rPr lang="sv-SE" sz="2000" b="0" i="0" u="none" strike="noStrike" dirty="0">
                <a:solidFill>
                  <a:srgbClr val="000000"/>
                </a:solidFill>
                <a:effectLst/>
                <a:latin typeface="Arial" panose="020B0604020202020204" pitchFamily="34" charset="0"/>
              </a:rPr>
              <a:t> University </a:t>
            </a:r>
            <a:r>
              <a:rPr lang="sv-SE" sz="2000" b="0" i="0" u="none" strike="noStrike" dirty="0" err="1">
                <a:solidFill>
                  <a:srgbClr val="000000"/>
                </a:solidFill>
                <a:effectLst/>
                <a:latin typeface="Arial" panose="020B0604020202020204" pitchFamily="34" charset="0"/>
              </a:rPr>
              <a:t>of</a:t>
            </a:r>
            <a:r>
              <a:rPr lang="sv-SE" sz="2000" b="0" i="0" u="none" strike="noStrike" dirty="0">
                <a:solidFill>
                  <a:srgbClr val="000000"/>
                </a:solidFill>
                <a:effectLst/>
                <a:latin typeface="Arial" panose="020B0604020202020204" pitchFamily="34" charset="0"/>
              </a:rPr>
              <a:t> Nigeria, Nigeria </a:t>
            </a:r>
          </a:p>
          <a:p>
            <a:r>
              <a:rPr lang="sv-SE" sz="2000" b="1" i="0" u="none" strike="noStrike" dirty="0">
                <a:solidFill>
                  <a:srgbClr val="000000"/>
                </a:solidFill>
                <a:effectLst/>
                <a:latin typeface="Arial" panose="020B0604020202020204" pitchFamily="34" charset="0"/>
              </a:rPr>
              <a:t>• </a:t>
            </a:r>
            <a:r>
              <a:rPr lang="sv-SE" sz="2000" b="1" i="0" u="none" strike="noStrike" dirty="0" err="1">
                <a:solidFill>
                  <a:srgbClr val="000000"/>
                </a:solidFill>
                <a:effectLst/>
                <a:latin typeface="Arial" panose="020B0604020202020204" pitchFamily="34" charset="0"/>
              </a:rPr>
              <a:t>Cengiz</a:t>
            </a:r>
            <a:r>
              <a:rPr lang="sv-SE" sz="2000" b="1" i="0" u="none" strike="noStrike" dirty="0">
                <a:solidFill>
                  <a:srgbClr val="000000"/>
                </a:solidFill>
                <a:effectLst/>
                <a:latin typeface="Arial" panose="020B0604020202020204" pitchFamily="34" charset="0"/>
              </a:rPr>
              <a:t> Hakan </a:t>
            </a:r>
            <a:r>
              <a:rPr lang="sv-SE" sz="2000" b="1" i="0" u="none" strike="noStrike" dirty="0" err="1">
                <a:solidFill>
                  <a:srgbClr val="000000"/>
                </a:solidFill>
                <a:effectLst/>
                <a:latin typeface="Arial" panose="020B0604020202020204" pitchFamily="34" charset="0"/>
              </a:rPr>
              <a:t>Aydin</a:t>
            </a:r>
            <a:r>
              <a:rPr lang="sv-SE" sz="2000" b="1" i="0" u="none" strike="noStrike" dirty="0">
                <a:solidFill>
                  <a:srgbClr val="000000"/>
                </a:solidFill>
                <a:effectLst/>
                <a:latin typeface="Arial" panose="020B0604020202020204" pitchFamily="34" charset="0"/>
              </a:rPr>
              <a:t>,</a:t>
            </a:r>
            <a:r>
              <a:rPr lang="sv-SE" sz="2000" b="0" i="0" u="none" strike="noStrike" dirty="0">
                <a:solidFill>
                  <a:srgbClr val="000000"/>
                </a:solidFill>
                <a:effectLst/>
                <a:latin typeface="Arial" panose="020B0604020202020204" pitchFamily="34" charset="0"/>
              </a:rPr>
              <a:t> Professor, </a:t>
            </a:r>
            <a:r>
              <a:rPr lang="sv-SE" sz="2000" b="0" i="0" u="none" strike="noStrike" dirty="0" err="1">
                <a:solidFill>
                  <a:srgbClr val="000000"/>
                </a:solidFill>
                <a:effectLst/>
                <a:latin typeface="Arial" panose="020B0604020202020204" pitchFamily="34" charset="0"/>
              </a:rPr>
              <a:t>Anadolu</a:t>
            </a:r>
            <a:r>
              <a:rPr lang="sv-SE" sz="2000" b="0" i="0" u="none" strike="noStrike" dirty="0">
                <a:solidFill>
                  <a:srgbClr val="000000"/>
                </a:solidFill>
                <a:effectLst/>
                <a:latin typeface="Arial" panose="020B0604020202020204" pitchFamily="34" charset="0"/>
              </a:rPr>
              <a:t> University, </a:t>
            </a:r>
            <a:r>
              <a:rPr lang="sv-SE" sz="2000" b="0" i="0" u="none" strike="noStrike" dirty="0" err="1">
                <a:solidFill>
                  <a:srgbClr val="000000"/>
                </a:solidFill>
                <a:effectLst/>
                <a:latin typeface="Arial" panose="020B0604020202020204" pitchFamily="34" charset="0"/>
              </a:rPr>
              <a:t>Turkey</a:t>
            </a:r>
            <a:r>
              <a:rPr lang="sv-SE" sz="2000" b="0" i="0" u="none" strike="noStrike" dirty="0">
                <a:solidFill>
                  <a:srgbClr val="000000"/>
                </a:solidFill>
                <a:effectLst/>
                <a:latin typeface="Arial" panose="020B0604020202020204" pitchFamily="34" charset="0"/>
              </a:rPr>
              <a:t> </a:t>
            </a:r>
          </a:p>
          <a:p>
            <a:r>
              <a:rPr lang="sv-SE" sz="2000" b="0" i="0" u="none" strike="noStrike" dirty="0">
                <a:solidFill>
                  <a:srgbClr val="000000"/>
                </a:solidFill>
                <a:effectLst/>
                <a:latin typeface="Arial" panose="020B0604020202020204" pitchFamily="34" charset="0"/>
              </a:rPr>
              <a:t>• </a:t>
            </a:r>
            <a:r>
              <a:rPr lang="sv-SE" sz="2000" b="1" i="0" u="none" strike="noStrike" dirty="0">
                <a:solidFill>
                  <a:srgbClr val="000000"/>
                </a:solidFill>
                <a:effectLst/>
                <a:latin typeface="Arial" panose="020B0604020202020204" pitchFamily="34" charset="0"/>
              </a:rPr>
              <a:t>Melinda de la </a:t>
            </a:r>
            <a:r>
              <a:rPr lang="sv-SE" sz="2000" b="1" i="0" u="none" strike="noStrike" dirty="0" err="1">
                <a:solidFill>
                  <a:srgbClr val="000000"/>
                </a:solidFill>
                <a:effectLst/>
                <a:latin typeface="Arial" panose="020B0604020202020204" pitchFamily="34" charset="0"/>
              </a:rPr>
              <a:t>Pena</a:t>
            </a:r>
            <a:r>
              <a:rPr lang="sv-SE" sz="2000" b="1" i="0" u="none" strike="noStrike" dirty="0">
                <a:solidFill>
                  <a:srgbClr val="000000"/>
                </a:solidFill>
                <a:effectLst/>
                <a:latin typeface="Arial" panose="020B0604020202020204" pitchFamily="34" charset="0"/>
              </a:rPr>
              <a:t> Bandalaria, </a:t>
            </a:r>
            <a:r>
              <a:rPr lang="sv-SE" sz="2000" b="0" i="0" u="none" strike="noStrike" dirty="0">
                <a:solidFill>
                  <a:srgbClr val="000000"/>
                </a:solidFill>
                <a:effectLst/>
                <a:latin typeface="Arial" panose="020B0604020202020204" pitchFamily="34" charset="0"/>
              </a:rPr>
              <a:t>Chancellor and Professor, University </a:t>
            </a:r>
            <a:r>
              <a:rPr lang="sv-SE" sz="2000" b="0" i="0" u="none" strike="noStrike" dirty="0" err="1">
                <a:solidFill>
                  <a:srgbClr val="000000"/>
                </a:solidFill>
                <a:effectLst/>
                <a:latin typeface="Arial" panose="020B0604020202020204" pitchFamily="34" charset="0"/>
              </a:rPr>
              <a:t>of</a:t>
            </a:r>
            <a:r>
              <a:rPr lang="sv-SE" sz="2000" b="0" i="0" u="none" strike="noStrike" dirty="0">
                <a:solidFill>
                  <a:srgbClr val="000000"/>
                </a:solidFill>
                <a:effectLst/>
                <a:latin typeface="Arial" panose="020B0604020202020204" pitchFamily="34" charset="0"/>
              </a:rPr>
              <a:t> the Philippines </a:t>
            </a:r>
            <a:r>
              <a:rPr lang="sv-SE" sz="2000" b="0" i="0" u="none" strike="noStrike" dirty="0" err="1">
                <a:solidFill>
                  <a:srgbClr val="000000"/>
                </a:solidFill>
                <a:effectLst/>
                <a:latin typeface="Arial" panose="020B0604020202020204" pitchFamily="34" charset="0"/>
              </a:rPr>
              <a:t>Open</a:t>
            </a:r>
            <a:r>
              <a:rPr lang="sv-SE" sz="2000" b="0" i="0" u="none" strike="noStrike" dirty="0">
                <a:solidFill>
                  <a:srgbClr val="000000"/>
                </a:solidFill>
                <a:effectLst/>
                <a:latin typeface="Arial" panose="020B0604020202020204" pitchFamily="34" charset="0"/>
              </a:rPr>
              <a:t> University, the Philippines</a:t>
            </a:r>
          </a:p>
          <a:p>
            <a:r>
              <a:rPr lang="sv-SE" sz="2000" b="1" i="0" u="none" strike="noStrike" dirty="0">
                <a:solidFill>
                  <a:srgbClr val="000000"/>
                </a:solidFill>
                <a:effectLst/>
                <a:latin typeface="Arial" panose="020B0604020202020204" pitchFamily="34" charset="0"/>
              </a:rPr>
              <a:t>• Daniel Burgos,</a:t>
            </a:r>
            <a:r>
              <a:rPr lang="sv-SE" sz="2000" b="0" i="0" u="none" strike="noStrike" dirty="0">
                <a:solidFill>
                  <a:srgbClr val="000000"/>
                </a:solidFill>
                <a:effectLst/>
                <a:latin typeface="Arial" panose="020B0604020202020204" pitchFamily="34" charset="0"/>
              </a:rPr>
              <a:t> Vice-rector for International Research, </a:t>
            </a:r>
            <a:r>
              <a:rPr lang="sv-SE" sz="2000" b="0" i="0" u="none" strike="noStrike" dirty="0" err="1">
                <a:solidFill>
                  <a:srgbClr val="000000"/>
                </a:solidFill>
                <a:effectLst/>
                <a:latin typeface="Arial" panose="020B0604020202020204" pitchFamily="34" charset="0"/>
              </a:rPr>
              <a:t>Universidad</a:t>
            </a:r>
            <a:r>
              <a:rPr lang="sv-SE" sz="2000" b="0" i="0" u="none" strike="noStrike" dirty="0">
                <a:solidFill>
                  <a:srgbClr val="000000"/>
                </a:solidFill>
                <a:effectLst/>
                <a:latin typeface="Arial" panose="020B0604020202020204" pitchFamily="34" charset="0"/>
              </a:rPr>
              <a:t> </a:t>
            </a:r>
            <a:r>
              <a:rPr lang="sv-SE" sz="2000" b="0" i="0" u="none" strike="noStrike" dirty="0" err="1">
                <a:solidFill>
                  <a:srgbClr val="000000"/>
                </a:solidFill>
                <a:effectLst/>
                <a:latin typeface="Arial" panose="020B0604020202020204" pitchFamily="34" charset="0"/>
              </a:rPr>
              <a:t>Internacional</a:t>
            </a:r>
            <a:r>
              <a:rPr lang="sv-SE" sz="2000" b="0" i="0" u="none" strike="noStrike" dirty="0">
                <a:solidFill>
                  <a:srgbClr val="000000"/>
                </a:solidFill>
                <a:effectLst/>
                <a:latin typeface="Arial" panose="020B0604020202020204" pitchFamily="34" charset="0"/>
              </a:rPr>
              <a:t> de La Rioja, </a:t>
            </a:r>
            <a:r>
              <a:rPr lang="sv-SE" sz="2000" b="0" i="0" u="none" strike="noStrike" dirty="0" err="1">
                <a:solidFill>
                  <a:srgbClr val="000000"/>
                </a:solidFill>
                <a:effectLst/>
                <a:latin typeface="Arial" panose="020B0604020202020204" pitchFamily="34" charset="0"/>
              </a:rPr>
              <a:t>Spain</a:t>
            </a:r>
            <a:endParaRPr lang="sv-SE" sz="2000" b="0" i="0" u="none" strike="noStrike" dirty="0">
              <a:solidFill>
                <a:srgbClr val="000000"/>
              </a:solidFill>
              <a:effectLst/>
              <a:latin typeface="Arial" panose="020B0604020202020204" pitchFamily="34" charset="0"/>
            </a:endParaRPr>
          </a:p>
          <a:p>
            <a:r>
              <a:rPr lang="sv-SE" sz="2000" b="1" i="0" u="none" strike="noStrike" dirty="0">
                <a:solidFill>
                  <a:srgbClr val="000000"/>
                </a:solidFill>
                <a:effectLst/>
                <a:latin typeface="Arial" panose="020B0604020202020204" pitchFamily="34" charset="0"/>
              </a:rPr>
              <a:t>• Xiangyang Zhang, </a:t>
            </a:r>
            <a:r>
              <a:rPr lang="sv-SE" sz="2000" b="0" i="0" u="none" strike="noStrike" dirty="0">
                <a:solidFill>
                  <a:srgbClr val="000000"/>
                </a:solidFill>
                <a:effectLst/>
                <a:latin typeface="Arial" panose="020B0604020202020204" pitchFamily="34" charset="0"/>
              </a:rPr>
              <a:t>Emeritus Professor, </a:t>
            </a:r>
            <a:r>
              <a:rPr lang="sv-SE" sz="2000" b="0" i="0" u="none" strike="noStrike" dirty="0" err="1">
                <a:solidFill>
                  <a:srgbClr val="000000"/>
                </a:solidFill>
                <a:effectLst/>
                <a:latin typeface="Arial" panose="020B0604020202020204" pitchFamily="34" charset="0"/>
              </a:rPr>
              <a:t>Open</a:t>
            </a:r>
            <a:r>
              <a:rPr lang="sv-SE" sz="2000" b="0" i="0" u="none" strike="noStrike" dirty="0">
                <a:solidFill>
                  <a:srgbClr val="000000"/>
                </a:solidFill>
                <a:effectLst/>
                <a:latin typeface="Arial" panose="020B0604020202020204" pitchFamily="34" charset="0"/>
              </a:rPr>
              <a:t> University </a:t>
            </a:r>
            <a:r>
              <a:rPr lang="sv-SE" sz="2000" b="0" i="0" u="none" strike="noStrike" dirty="0" err="1">
                <a:solidFill>
                  <a:srgbClr val="000000"/>
                </a:solidFill>
                <a:effectLst/>
                <a:latin typeface="Arial" panose="020B0604020202020204" pitchFamily="34" charset="0"/>
              </a:rPr>
              <a:t>of</a:t>
            </a:r>
            <a:r>
              <a:rPr lang="sv-SE" sz="2000" b="0" i="0" u="none" strike="noStrike" dirty="0">
                <a:solidFill>
                  <a:srgbClr val="000000"/>
                </a:solidFill>
                <a:effectLst/>
                <a:latin typeface="Arial" panose="020B0604020202020204" pitchFamily="34" charset="0"/>
              </a:rPr>
              <a:t> Jiangsu, China</a:t>
            </a:r>
            <a:r>
              <a:rPr lang="sv-SE" sz="2000" b="1" i="0" u="none" strike="noStrike" dirty="0">
                <a:solidFill>
                  <a:srgbClr val="000000"/>
                </a:solidFill>
                <a:effectLst/>
                <a:latin typeface="Arial" panose="020B0604020202020204" pitchFamily="34" charset="0"/>
              </a:rPr>
              <a:t> </a:t>
            </a:r>
            <a:endParaRPr lang="sv-SE" sz="2000" b="0" i="0" u="none" strike="noStrike" dirty="0">
              <a:solidFill>
                <a:srgbClr val="000000"/>
              </a:solidFill>
              <a:effectLst/>
              <a:latin typeface="Arial" panose="020B0604020202020204" pitchFamily="34" charset="0"/>
            </a:endParaRPr>
          </a:p>
          <a:p>
            <a:r>
              <a:rPr lang="sv-SE" sz="2000" b="1" i="0" u="none" strike="noStrike" dirty="0">
                <a:solidFill>
                  <a:srgbClr val="000000"/>
                </a:solidFill>
                <a:effectLst/>
                <a:latin typeface="Arial" panose="020B0604020202020204" pitchFamily="34" charset="0"/>
              </a:rPr>
              <a:t>• Rosa </a:t>
            </a:r>
            <a:r>
              <a:rPr lang="sv-SE" sz="2000" b="1" i="0" u="none" strike="noStrike" dirty="0" err="1">
                <a:solidFill>
                  <a:srgbClr val="000000"/>
                </a:solidFill>
                <a:effectLst/>
                <a:latin typeface="Arial" panose="020B0604020202020204" pitchFamily="34" charset="0"/>
              </a:rPr>
              <a:t>Leonor</a:t>
            </a:r>
            <a:r>
              <a:rPr lang="sv-SE" sz="2000" b="1" i="0" u="none" strike="noStrike" dirty="0">
                <a:solidFill>
                  <a:srgbClr val="000000"/>
                </a:solidFill>
                <a:effectLst/>
                <a:latin typeface="Arial" panose="020B0604020202020204" pitchFamily="34" charset="0"/>
              </a:rPr>
              <a:t> </a:t>
            </a:r>
            <a:r>
              <a:rPr lang="sv-SE" sz="2000" b="1" i="0" u="none" strike="noStrike" dirty="0" err="1">
                <a:solidFill>
                  <a:srgbClr val="000000"/>
                </a:solidFill>
                <a:effectLst/>
                <a:latin typeface="Arial" panose="020B0604020202020204" pitchFamily="34" charset="0"/>
              </a:rPr>
              <a:t>Ulloa</a:t>
            </a:r>
            <a:r>
              <a:rPr lang="sv-SE" sz="2000" b="1" i="0" u="none" strike="noStrike" dirty="0">
                <a:solidFill>
                  <a:srgbClr val="000000"/>
                </a:solidFill>
                <a:effectLst/>
                <a:latin typeface="Arial" panose="020B0604020202020204" pitchFamily="34" charset="0"/>
              </a:rPr>
              <a:t> </a:t>
            </a:r>
            <a:r>
              <a:rPr lang="sv-SE" sz="2000" b="1" i="0" u="none" strike="noStrike" dirty="0" err="1">
                <a:solidFill>
                  <a:srgbClr val="000000"/>
                </a:solidFill>
                <a:effectLst/>
                <a:latin typeface="Arial" panose="020B0604020202020204" pitchFamily="34" charset="0"/>
              </a:rPr>
              <a:t>Cazarez</a:t>
            </a:r>
            <a:r>
              <a:rPr lang="sv-SE" sz="2000" b="1" i="0" u="none" strike="noStrike" dirty="0">
                <a:solidFill>
                  <a:srgbClr val="000000"/>
                </a:solidFill>
                <a:effectLst/>
                <a:latin typeface="Arial" panose="020B0604020202020204" pitchFamily="34" charset="0"/>
              </a:rPr>
              <a:t>, </a:t>
            </a:r>
            <a:r>
              <a:rPr lang="sv-SE" sz="2000" b="0" i="0" u="none" strike="noStrike" dirty="0">
                <a:solidFill>
                  <a:srgbClr val="000000"/>
                </a:solidFill>
                <a:effectLst/>
                <a:latin typeface="Arial" panose="020B0604020202020204" pitchFamily="34" charset="0"/>
              </a:rPr>
              <a:t>Professor, </a:t>
            </a:r>
            <a:r>
              <a:rPr lang="sv-SE" sz="2000" b="0" i="0" u="none" strike="noStrike" dirty="0" err="1">
                <a:solidFill>
                  <a:srgbClr val="000000"/>
                </a:solidFill>
                <a:effectLst/>
                <a:latin typeface="Arial" panose="020B0604020202020204" pitchFamily="34" charset="0"/>
              </a:rPr>
              <a:t>Universidad</a:t>
            </a:r>
            <a:r>
              <a:rPr lang="sv-SE" sz="2000" b="0" i="0" u="none" strike="noStrike" dirty="0">
                <a:solidFill>
                  <a:srgbClr val="000000"/>
                </a:solidFill>
                <a:effectLst/>
                <a:latin typeface="Arial" panose="020B0604020202020204" pitchFamily="34" charset="0"/>
              </a:rPr>
              <a:t> de Guadalajara, </a:t>
            </a:r>
            <a:r>
              <a:rPr lang="sv-SE" sz="2000" b="0" i="0" u="none" strike="noStrike" dirty="0" err="1">
                <a:solidFill>
                  <a:srgbClr val="000000"/>
                </a:solidFill>
                <a:effectLst/>
                <a:latin typeface="Arial" panose="020B0604020202020204" pitchFamily="34" charset="0"/>
              </a:rPr>
              <a:t>Mexico</a:t>
            </a:r>
            <a:endParaRPr lang="sv-SE" sz="2000" b="0" i="0" u="none" strike="noStrike" dirty="0">
              <a:solidFill>
                <a:srgbClr val="000000"/>
              </a:solidFill>
              <a:effectLst/>
              <a:latin typeface="Arial" panose="020B0604020202020204" pitchFamily="34" charset="0"/>
            </a:endParaRPr>
          </a:p>
          <a:p>
            <a:r>
              <a:rPr lang="sv-SE" sz="2000" b="1" i="0" u="none" strike="noStrike" dirty="0">
                <a:solidFill>
                  <a:srgbClr val="000000"/>
                </a:solidFill>
                <a:effectLst/>
                <a:latin typeface="Arial" panose="020B0604020202020204" pitchFamily="34" charset="0"/>
              </a:rPr>
              <a:t>• </a:t>
            </a:r>
            <a:r>
              <a:rPr lang="sv-SE" sz="2000" b="1" i="0" u="none" strike="noStrike" dirty="0" err="1">
                <a:solidFill>
                  <a:srgbClr val="000000"/>
                </a:solidFill>
                <a:effectLst/>
                <a:latin typeface="Arial" panose="020B0604020202020204" pitchFamily="34" charset="0"/>
              </a:rPr>
              <a:t>Mpine</a:t>
            </a:r>
            <a:r>
              <a:rPr lang="sv-SE" sz="2000" b="1" i="0" u="none" strike="noStrike" dirty="0">
                <a:solidFill>
                  <a:srgbClr val="000000"/>
                </a:solidFill>
                <a:effectLst/>
                <a:latin typeface="Arial" panose="020B0604020202020204" pitchFamily="34" charset="0"/>
              </a:rPr>
              <a:t> </a:t>
            </a:r>
            <a:r>
              <a:rPr lang="sv-SE" sz="2000" b="1" i="0" u="none" strike="noStrike" dirty="0" err="1">
                <a:solidFill>
                  <a:srgbClr val="000000"/>
                </a:solidFill>
                <a:effectLst/>
                <a:latin typeface="Arial" panose="020B0604020202020204" pitchFamily="34" charset="0"/>
              </a:rPr>
              <a:t>Makoe</a:t>
            </a:r>
            <a:r>
              <a:rPr lang="sv-SE" sz="2000" b="1" i="0" u="none" strike="noStrike" dirty="0">
                <a:solidFill>
                  <a:srgbClr val="000000"/>
                </a:solidFill>
                <a:effectLst/>
                <a:latin typeface="Arial" panose="020B0604020202020204" pitchFamily="34" charset="0"/>
              </a:rPr>
              <a:t>, </a:t>
            </a:r>
            <a:r>
              <a:rPr lang="sv-SE" sz="2000" b="0" i="0" u="none" strike="noStrike" dirty="0">
                <a:solidFill>
                  <a:srgbClr val="000000"/>
                </a:solidFill>
                <a:effectLst/>
                <a:latin typeface="Arial" panose="020B0604020202020204" pitchFamily="34" charset="0"/>
              </a:rPr>
              <a:t>Professor, University </a:t>
            </a:r>
            <a:r>
              <a:rPr lang="sv-SE" sz="2000" b="0" i="0" u="none" strike="noStrike" dirty="0" err="1">
                <a:solidFill>
                  <a:srgbClr val="000000"/>
                </a:solidFill>
                <a:effectLst/>
                <a:latin typeface="Arial" panose="020B0604020202020204" pitchFamily="34" charset="0"/>
              </a:rPr>
              <a:t>of</a:t>
            </a:r>
            <a:r>
              <a:rPr lang="sv-SE" sz="2000" b="0" i="0" u="none" strike="noStrike" dirty="0">
                <a:solidFill>
                  <a:srgbClr val="000000"/>
                </a:solidFill>
                <a:effectLst/>
                <a:latin typeface="Arial" panose="020B0604020202020204" pitchFamily="34" charset="0"/>
              </a:rPr>
              <a:t> South </a:t>
            </a:r>
            <a:r>
              <a:rPr lang="sv-SE" sz="2000" b="0" i="0" u="none" strike="noStrike" dirty="0" err="1">
                <a:solidFill>
                  <a:srgbClr val="000000"/>
                </a:solidFill>
                <a:effectLst/>
                <a:latin typeface="Arial" panose="020B0604020202020204" pitchFamily="34" charset="0"/>
              </a:rPr>
              <a:t>Africa</a:t>
            </a:r>
            <a:r>
              <a:rPr lang="sv-SE" sz="2000" b="0" i="0" u="none" strike="noStrike" dirty="0">
                <a:solidFill>
                  <a:srgbClr val="000000"/>
                </a:solidFill>
                <a:effectLst/>
                <a:latin typeface="Arial" panose="020B0604020202020204" pitchFamily="34" charset="0"/>
              </a:rPr>
              <a:t> (UNISA), South </a:t>
            </a:r>
            <a:r>
              <a:rPr lang="sv-SE" sz="2000" b="0" i="0" u="none" strike="noStrike" dirty="0" err="1">
                <a:solidFill>
                  <a:srgbClr val="000000"/>
                </a:solidFill>
                <a:effectLst/>
                <a:latin typeface="Arial" panose="020B0604020202020204" pitchFamily="34" charset="0"/>
              </a:rPr>
              <a:t>Africa</a:t>
            </a:r>
            <a:r>
              <a:rPr lang="sv-SE" sz="2000" b="0" i="0" u="none" strike="noStrike" dirty="0">
                <a:solidFill>
                  <a:srgbClr val="000000"/>
                </a:solidFill>
                <a:effectLst/>
                <a:latin typeface="Arial" panose="020B0604020202020204" pitchFamily="34" charset="0"/>
              </a:rPr>
              <a:t> </a:t>
            </a:r>
          </a:p>
          <a:p>
            <a:r>
              <a:rPr lang="sv-SE" sz="2000" b="1" i="0" u="none" strike="noStrike" dirty="0">
                <a:solidFill>
                  <a:srgbClr val="000000"/>
                </a:solidFill>
                <a:effectLst/>
                <a:latin typeface="Arial" panose="020B0604020202020204" pitchFamily="34" charset="0"/>
              </a:rPr>
              <a:t>• </a:t>
            </a:r>
            <a:r>
              <a:rPr lang="sv-SE" sz="2000" b="1" i="0" u="none" strike="noStrike" dirty="0" err="1">
                <a:solidFill>
                  <a:srgbClr val="000000"/>
                </a:solidFill>
                <a:effectLst/>
                <a:latin typeface="Arial" panose="020B0604020202020204" pitchFamily="34" charset="0"/>
              </a:rPr>
              <a:t>Cristine</a:t>
            </a:r>
            <a:r>
              <a:rPr lang="sv-SE" sz="2000" b="1" i="0" u="none" strike="noStrike" dirty="0">
                <a:solidFill>
                  <a:srgbClr val="000000"/>
                </a:solidFill>
                <a:effectLst/>
                <a:latin typeface="Arial" panose="020B0604020202020204" pitchFamily="34" charset="0"/>
              </a:rPr>
              <a:t> </a:t>
            </a:r>
            <a:r>
              <a:rPr lang="sv-SE" sz="2000" b="1" i="0" u="none" strike="noStrike" dirty="0" err="1">
                <a:solidFill>
                  <a:srgbClr val="000000"/>
                </a:solidFill>
                <a:effectLst/>
                <a:latin typeface="Arial" panose="020B0604020202020204" pitchFamily="34" charset="0"/>
              </a:rPr>
              <a:t>Gusmao</a:t>
            </a:r>
            <a:r>
              <a:rPr lang="sv-SE" sz="2000" b="1" i="0" u="none" strike="noStrike" dirty="0">
                <a:solidFill>
                  <a:srgbClr val="000000"/>
                </a:solidFill>
                <a:effectLst/>
                <a:latin typeface="Arial" panose="020B0604020202020204" pitchFamily="34" charset="0"/>
              </a:rPr>
              <a:t>,</a:t>
            </a:r>
            <a:r>
              <a:rPr lang="sv-SE" sz="2000" b="0" i="0" u="none" strike="noStrike" dirty="0">
                <a:solidFill>
                  <a:srgbClr val="000000"/>
                </a:solidFill>
                <a:effectLst/>
                <a:latin typeface="Arial" panose="020B0604020202020204" pitchFamily="34" charset="0"/>
              </a:rPr>
              <a:t> </a:t>
            </a:r>
            <a:r>
              <a:rPr lang="sv-SE" sz="2000" b="0" i="0" u="none" strike="noStrike" dirty="0" err="1">
                <a:solidFill>
                  <a:srgbClr val="000000"/>
                </a:solidFill>
                <a:effectLst/>
                <a:latin typeface="Arial" panose="020B0604020202020204" pitchFamily="34" charset="0"/>
              </a:rPr>
              <a:t>Associate</a:t>
            </a:r>
            <a:r>
              <a:rPr lang="sv-SE" sz="2000" b="0" i="0" u="none" strike="noStrike" dirty="0">
                <a:solidFill>
                  <a:srgbClr val="000000"/>
                </a:solidFill>
                <a:effectLst/>
                <a:latin typeface="Arial" panose="020B0604020202020204" pitchFamily="34" charset="0"/>
              </a:rPr>
              <a:t> Professor, Federal University </a:t>
            </a:r>
            <a:r>
              <a:rPr lang="sv-SE" sz="2000" b="0" i="0" u="none" strike="noStrike" dirty="0" err="1">
                <a:solidFill>
                  <a:srgbClr val="000000"/>
                </a:solidFill>
                <a:effectLst/>
                <a:latin typeface="Arial" panose="020B0604020202020204" pitchFamily="34" charset="0"/>
              </a:rPr>
              <a:t>of</a:t>
            </a:r>
            <a:r>
              <a:rPr lang="sv-SE" sz="2000" b="0" i="0" u="none" strike="noStrike" dirty="0">
                <a:solidFill>
                  <a:srgbClr val="000000"/>
                </a:solidFill>
                <a:effectLst/>
                <a:latin typeface="Arial" panose="020B0604020202020204" pitchFamily="34" charset="0"/>
              </a:rPr>
              <a:t> Pernambuco, Brazil </a:t>
            </a:r>
          </a:p>
          <a:p>
            <a:r>
              <a:rPr lang="sv-SE" sz="2000" b="1" i="0" u="none" strike="noStrike" dirty="0">
                <a:solidFill>
                  <a:srgbClr val="000000"/>
                </a:solidFill>
                <a:effectLst/>
                <a:latin typeface="Arial" panose="020B0604020202020204" pitchFamily="34" charset="0"/>
              </a:rPr>
              <a:t>• Yi Yang,</a:t>
            </a:r>
            <a:r>
              <a:rPr lang="sv-SE" sz="2000" b="0" i="0" u="none" strike="noStrike" dirty="0">
                <a:solidFill>
                  <a:srgbClr val="000000"/>
                </a:solidFill>
                <a:effectLst/>
                <a:latin typeface="Arial" panose="020B0604020202020204" pitchFamily="34" charset="0"/>
              </a:rPr>
              <a:t> Professor, Franklin University, USA </a:t>
            </a:r>
          </a:p>
          <a:p>
            <a:r>
              <a:rPr lang="sv-SE" sz="2000" b="1" i="0" u="none" strike="noStrike" dirty="0">
                <a:solidFill>
                  <a:srgbClr val="000000"/>
                </a:solidFill>
                <a:effectLst/>
                <a:latin typeface="Arial" panose="020B0604020202020204" pitchFamily="34" charset="0"/>
              </a:rPr>
              <a:t>• Constance Blomgren,</a:t>
            </a:r>
            <a:r>
              <a:rPr lang="sv-SE" sz="2000" b="0" i="0" u="none" strike="noStrike" dirty="0">
                <a:solidFill>
                  <a:srgbClr val="000000"/>
                </a:solidFill>
                <a:effectLst/>
                <a:latin typeface="Arial" panose="020B0604020202020204" pitchFamily="34" charset="0"/>
              </a:rPr>
              <a:t> </a:t>
            </a:r>
            <a:r>
              <a:rPr lang="sv-SE" sz="2000" b="0" i="0" u="none" strike="noStrike" dirty="0" err="1">
                <a:solidFill>
                  <a:srgbClr val="000000"/>
                </a:solidFill>
                <a:effectLst/>
                <a:latin typeface="Arial" panose="020B0604020202020204" pitchFamily="34" charset="0"/>
              </a:rPr>
              <a:t>Associate</a:t>
            </a:r>
            <a:r>
              <a:rPr lang="sv-SE" sz="2000" b="0" i="0" u="none" strike="noStrike" dirty="0">
                <a:solidFill>
                  <a:srgbClr val="000000"/>
                </a:solidFill>
                <a:effectLst/>
                <a:latin typeface="Arial" panose="020B0604020202020204" pitchFamily="34" charset="0"/>
              </a:rPr>
              <a:t> Professor, Athabasca University, Canada </a:t>
            </a:r>
          </a:p>
          <a:p>
            <a:r>
              <a:rPr lang="sv-SE" sz="2000" b="1" i="0" u="none" strike="noStrike" dirty="0">
                <a:solidFill>
                  <a:srgbClr val="000000"/>
                </a:solidFill>
                <a:effectLst/>
                <a:latin typeface="Arial" panose="020B0604020202020204" pitchFamily="34" charset="0"/>
              </a:rPr>
              <a:t>• </a:t>
            </a:r>
            <a:r>
              <a:rPr lang="sv-SE" sz="2000" b="1" i="0" u="none" strike="noStrike" dirty="0" err="1">
                <a:solidFill>
                  <a:srgbClr val="000000"/>
                </a:solidFill>
                <a:effectLst/>
                <a:latin typeface="Arial" panose="020B0604020202020204" pitchFamily="34" charset="0"/>
              </a:rPr>
              <a:t>Trish</a:t>
            </a:r>
            <a:r>
              <a:rPr lang="sv-SE" sz="2000" b="1" i="0" u="none" strike="noStrike" dirty="0">
                <a:solidFill>
                  <a:srgbClr val="000000"/>
                </a:solidFill>
                <a:effectLst/>
                <a:latin typeface="Arial" panose="020B0604020202020204" pitchFamily="34" charset="0"/>
              </a:rPr>
              <a:t> Chaplin-</a:t>
            </a:r>
            <a:r>
              <a:rPr lang="sv-SE" sz="2000" b="1" i="0" u="none" strike="noStrike" dirty="0" err="1">
                <a:solidFill>
                  <a:srgbClr val="000000"/>
                </a:solidFill>
                <a:effectLst/>
                <a:latin typeface="Arial" panose="020B0604020202020204" pitchFamily="34" charset="0"/>
              </a:rPr>
              <a:t>Cheyne</a:t>
            </a:r>
            <a:r>
              <a:rPr lang="sv-SE" sz="2000" b="1" i="0" u="none" strike="noStrike" dirty="0">
                <a:solidFill>
                  <a:srgbClr val="000000"/>
                </a:solidFill>
                <a:effectLst/>
                <a:latin typeface="Arial" panose="020B0604020202020204" pitchFamily="34" charset="0"/>
              </a:rPr>
              <a:t>,</a:t>
            </a:r>
            <a:r>
              <a:rPr lang="sv-SE" sz="2000" b="0" i="0" u="none" strike="noStrike" dirty="0">
                <a:solidFill>
                  <a:srgbClr val="000000"/>
                </a:solidFill>
                <a:effectLst/>
                <a:latin typeface="Arial" panose="020B0604020202020204" pitchFamily="34" charset="0"/>
              </a:rPr>
              <a:t> Director Learning and </a:t>
            </a:r>
            <a:r>
              <a:rPr lang="sv-SE" sz="2000" b="0" i="0" u="none" strike="noStrike" dirty="0" err="1">
                <a:solidFill>
                  <a:srgbClr val="000000"/>
                </a:solidFill>
                <a:effectLst/>
                <a:latin typeface="Arial" panose="020B0604020202020204" pitchFamily="34" charset="0"/>
              </a:rPr>
              <a:t>Teaching</a:t>
            </a:r>
            <a:r>
              <a:rPr lang="sv-SE" sz="2000" b="0" i="0" u="none" strike="noStrike" dirty="0">
                <a:solidFill>
                  <a:srgbClr val="000000"/>
                </a:solidFill>
                <a:effectLst/>
                <a:latin typeface="Arial" panose="020B0604020202020204" pitchFamily="34" charset="0"/>
              </a:rPr>
              <a:t> </a:t>
            </a:r>
            <a:r>
              <a:rPr lang="sv-SE" sz="2000" b="0" i="0" u="none" strike="noStrike" dirty="0" err="1">
                <a:solidFill>
                  <a:srgbClr val="000000"/>
                </a:solidFill>
                <a:effectLst/>
                <a:latin typeface="Arial" panose="020B0604020202020204" pitchFamily="34" charset="0"/>
              </a:rPr>
              <a:t>Development</a:t>
            </a:r>
            <a:r>
              <a:rPr lang="sv-SE" sz="2000" b="0" i="0" u="none" strike="noStrike" dirty="0">
                <a:solidFill>
                  <a:srgbClr val="000000"/>
                </a:solidFill>
                <a:effectLst/>
                <a:latin typeface="Arial" panose="020B0604020202020204" pitchFamily="34" charset="0"/>
              </a:rPr>
              <a:t>, </a:t>
            </a:r>
            <a:r>
              <a:rPr lang="sv-SE" sz="2000" b="0" i="0" u="none" strike="noStrike" dirty="0" err="1">
                <a:solidFill>
                  <a:srgbClr val="000000"/>
                </a:solidFill>
                <a:effectLst/>
                <a:latin typeface="Arial" panose="020B0604020202020204" pitchFamily="34" charset="0"/>
              </a:rPr>
              <a:t>Otago</a:t>
            </a:r>
            <a:r>
              <a:rPr lang="sv-SE" sz="2000" b="0" i="0" u="none" strike="noStrike" dirty="0">
                <a:solidFill>
                  <a:srgbClr val="000000"/>
                </a:solidFill>
                <a:effectLst/>
                <a:latin typeface="Arial" panose="020B0604020202020204" pitchFamily="34" charset="0"/>
              </a:rPr>
              <a:t> </a:t>
            </a:r>
            <a:r>
              <a:rPr lang="sv-SE" sz="2000" b="0" i="0" u="none" strike="noStrike" dirty="0" err="1">
                <a:solidFill>
                  <a:srgbClr val="000000"/>
                </a:solidFill>
                <a:effectLst/>
                <a:latin typeface="Arial" panose="020B0604020202020204" pitchFamily="34" charset="0"/>
              </a:rPr>
              <a:t>Polytechnic</a:t>
            </a:r>
            <a:r>
              <a:rPr lang="sv-SE" sz="2000" b="0" i="0" u="none" strike="noStrike" dirty="0">
                <a:solidFill>
                  <a:srgbClr val="000000"/>
                </a:solidFill>
                <a:effectLst/>
                <a:latin typeface="Arial" panose="020B0604020202020204" pitchFamily="34" charset="0"/>
              </a:rPr>
              <a:t>, New Zealand</a:t>
            </a:r>
          </a:p>
        </p:txBody>
      </p:sp>
      <p:sp>
        <p:nvSpPr>
          <p:cNvPr id="9" name="Rektangel 8">
            <a:extLst>
              <a:ext uri="{FF2B5EF4-FFF2-40B4-BE49-F238E27FC236}">
                <a16:creationId xmlns:a16="http://schemas.microsoft.com/office/drawing/2014/main" id="{748E9BCB-1DCC-0C45-AB9C-7C69F18B7754}"/>
              </a:ext>
            </a:extLst>
          </p:cNvPr>
          <p:cNvSpPr/>
          <p:nvPr/>
        </p:nvSpPr>
        <p:spPr>
          <a:xfrm>
            <a:off x="8814152" y="1937367"/>
            <a:ext cx="3377848" cy="646331"/>
          </a:xfrm>
          <a:prstGeom prst="rect">
            <a:avLst/>
          </a:prstGeom>
        </p:spPr>
        <p:txBody>
          <a:bodyPr wrap="none">
            <a:spAutoFit/>
          </a:bodyPr>
          <a:lstStyle/>
          <a:p>
            <a:r>
              <a:rPr lang="sv-SE" sz="3600" b="1" dirty="0">
                <a:solidFill>
                  <a:srgbClr val="000000"/>
                </a:solidFill>
                <a:latin typeface="Arial" panose="020B0604020202020204" pitchFamily="34" charset="0"/>
              </a:rPr>
              <a:t>Ambassadors</a:t>
            </a:r>
            <a:r>
              <a:rPr lang="sv-SE" b="1" dirty="0">
                <a:solidFill>
                  <a:srgbClr val="000000"/>
                </a:solidFill>
                <a:latin typeface="Arial" panose="020B0604020202020204" pitchFamily="34" charset="0"/>
              </a:rPr>
              <a:t> </a:t>
            </a:r>
            <a:endParaRPr lang="sv-SE" dirty="0">
              <a:solidFill>
                <a:srgbClr val="000000"/>
              </a:solidFill>
              <a:latin typeface="Arial" panose="020B0604020202020204" pitchFamily="34" charset="0"/>
            </a:endParaRPr>
          </a:p>
        </p:txBody>
      </p:sp>
    </p:spTree>
    <p:extLst>
      <p:ext uri="{BB962C8B-B14F-4D97-AF65-F5344CB8AC3E}">
        <p14:creationId xmlns:p14="http://schemas.microsoft.com/office/powerpoint/2010/main" val="34285407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Bildobjekt 11" descr="En bild som visar text, person, skärmbild&#10;&#10;Automatiskt genererad beskrivning">
            <a:extLst>
              <a:ext uri="{FF2B5EF4-FFF2-40B4-BE49-F238E27FC236}">
                <a16:creationId xmlns:a16="http://schemas.microsoft.com/office/drawing/2014/main" id="{6854FED7-ED7E-AD42-AD7A-8014DF096E20}"/>
              </a:ext>
            </a:extLst>
          </p:cNvPr>
          <p:cNvPicPr>
            <a:picLocks noChangeAspect="1"/>
          </p:cNvPicPr>
          <p:nvPr/>
        </p:nvPicPr>
        <p:blipFill rotWithShape="1">
          <a:blip r:embed="rId2"/>
          <a:srcRect l="6341" r="1035" b="1"/>
          <a:stretch/>
        </p:blipFill>
        <p:spPr>
          <a:xfrm>
            <a:off x="321730" y="321732"/>
            <a:ext cx="5674897" cy="3017405"/>
          </a:xfrm>
          <a:prstGeom prst="rect">
            <a:avLst/>
          </a:prstGeom>
        </p:spPr>
      </p:pic>
      <p:pic>
        <p:nvPicPr>
          <p:cNvPr id="3" name="Bildobjekt 2" descr="En bild som visar text&#10;&#10;Automatiskt genererad beskrivning">
            <a:extLst>
              <a:ext uri="{FF2B5EF4-FFF2-40B4-BE49-F238E27FC236}">
                <a16:creationId xmlns:a16="http://schemas.microsoft.com/office/drawing/2014/main" id="{EC9543B4-69C7-C941-89F6-0EA6A04B06C5}"/>
              </a:ext>
            </a:extLst>
          </p:cNvPr>
          <p:cNvPicPr>
            <a:picLocks noChangeAspect="1"/>
          </p:cNvPicPr>
          <p:nvPr/>
        </p:nvPicPr>
        <p:blipFill rotWithShape="1">
          <a:blip r:embed="rId3"/>
          <a:srcRect r="-2" b="175"/>
          <a:stretch/>
        </p:blipFill>
        <p:spPr>
          <a:xfrm>
            <a:off x="321730" y="3510853"/>
            <a:ext cx="5674897" cy="2789954"/>
          </a:xfrm>
          <a:prstGeom prst="rect">
            <a:avLst/>
          </a:prstGeom>
        </p:spPr>
      </p:pic>
      <p:pic>
        <p:nvPicPr>
          <p:cNvPr id="5" name="Bildobjekt 4" descr="En bild som visar text&#10;&#10;Automatiskt genererad beskrivning">
            <a:extLst>
              <a:ext uri="{FF2B5EF4-FFF2-40B4-BE49-F238E27FC236}">
                <a16:creationId xmlns:a16="http://schemas.microsoft.com/office/drawing/2014/main" id="{4D915F62-0E62-DF4F-9611-A793F7554F3E}"/>
              </a:ext>
            </a:extLst>
          </p:cNvPr>
          <p:cNvPicPr>
            <a:picLocks noChangeAspect="1"/>
          </p:cNvPicPr>
          <p:nvPr/>
        </p:nvPicPr>
        <p:blipFill rotWithShape="1">
          <a:blip r:embed="rId4"/>
          <a:srcRect l="15666" r="31183" b="-1"/>
          <a:stretch/>
        </p:blipFill>
        <p:spPr>
          <a:xfrm>
            <a:off x="6195373" y="321733"/>
            <a:ext cx="5674897" cy="5979074"/>
          </a:xfrm>
          <a:prstGeom prst="rect">
            <a:avLst/>
          </a:prstGeom>
        </p:spPr>
      </p:pic>
    </p:spTree>
    <p:extLst>
      <p:ext uri="{BB962C8B-B14F-4D97-AF65-F5344CB8AC3E}">
        <p14:creationId xmlns:p14="http://schemas.microsoft.com/office/powerpoint/2010/main" val="10391227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descr="En bild som visar text, fönster&#10;&#10;Automatiskt genererad beskrivning">
            <a:extLst>
              <a:ext uri="{FF2B5EF4-FFF2-40B4-BE49-F238E27FC236}">
                <a16:creationId xmlns:a16="http://schemas.microsoft.com/office/drawing/2014/main" id="{8606781F-0FA1-3347-8A21-FC2571FE7F57}"/>
              </a:ext>
            </a:extLst>
          </p:cNvPr>
          <p:cNvPicPr>
            <a:picLocks noChangeAspect="1"/>
          </p:cNvPicPr>
          <p:nvPr/>
        </p:nvPicPr>
        <p:blipFill rotWithShape="1">
          <a:blip r:embed="rId2"/>
          <a:srcRect r="7999" b="-1"/>
          <a:stretch/>
        </p:blipFill>
        <p:spPr>
          <a:xfrm>
            <a:off x="164140" y="3713775"/>
            <a:ext cx="5164748" cy="2905170"/>
          </a:xfrm>
          <a:prstGeom prst="rect">
            <a:avLst/>
          </a:prstGeom>
        </p:spPr>
      </p:pic>
      <p:pic>
        <p:nvPicPr>
          <p:cNvPr id="3" name="Bildobjekt 2" descr="En bild som visar text, person&#10;&#10;Automatiskt genererad beskrivning">
            <a:extLst>
              <a:ext uri="{FF2B5EF4-FFF2-40B4-BE49-F238E27FC236}">
                <a16:creationId xmlns:a16="http://schemas.microsoft.com/office/drawing/2014/main" id="{FBA0B61C-8DA9-264C-964C-147896C8935B}"/>
              </a:ext>
            </a:extLst>
          </p:cNvPr>
          <p:cNvPicPr>
            <a:picLocks noChangeAspect="1"/>
          </p:cNvPicPr>
          <p:nvPr/>
        </p:nvPicPr>
        <p:blipFill rotWithShape="1">
          <a:blip r:embed="rId3"/>
          <a:srcRect r="7999" b="-1"/>
          <a:stretch/>
        </p:blipFill>
        <p:spPr>
          <a:xfrm>
            <a:off x="292682" y="383665"/>
            <a:ext cx="4907664" cy="2760560"/>
          </a:xfrm>
          <a:prstGeom prst="rect">
            <a:avLst/>
          </a:prstGeom>
        </p:spPr>
      </p:pic>
      <p:pic>
        <p:nvPicPr>
          <p:cNvPr id="6" name="Bildobjekt 5" descr="En bild som visar text&#10;&#10;Automatiskt genererad beskrivning">
            <a:extLst>
              <a:ext uri="{FF2B5EF4-FFF2-40B4-BE49-F238E27FC236}">
                <a16:creationId xmlns:a16="http://schemas.microsoft.com/office/drawing/2014/main" id="{7E555C4B-85B6-824D-AB6D-B66F5589D6C2}"/>
              </a:ext>
            </a:extLst>
          </p:cNvPr>
          <p:cNvPicPr>
            <a:picLocks noChangeAspect="1"/>
          </p:cNvPicPr>
          <p:nvPr/>
        </p:nvPicPr>
        <p:blipFill rotWithShape="1">
          <a:blip r:embed="rId4"/>
          <a:srcRect b="443"/>
          <a:stretch/>
        </p:blipFill>
        <p:spPr>
          <a:xfrm>
            <a:off x="6308034" y="1830426"/>
            <a:ext cx="5426764" cy="3052538"/>
          </a:xfrm>
          <a:prstGeom prst="rect">
            <a:avLst/>
          </a:prstGeom>
        </p:spPr>
      </p:pic>
    </p:spTree>
    <p:extLst>
      <p:ext uri="{BB962C8B-B14F-4D97-AF65-F5344CB8AC3E}">
        <p14:creationId xmlns:p14="http://schemas.microsoft.com/office/powerpoint/2010/main" val="20075552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FBE4574-9ECA-A34D-A87F-64069CFD4137}"/>
              </a:ext>
            </a:extLst>
          </p:cNvPr>
          <p:cNvSpPr>
            <a:spLocks noGrp="1"/>
          </p:cNvSpPr>
          <p:nvPr>
            <p:ph type="title"/>
          </p:nvPr>
        </p:nvSpPr>
        <p:spPr>
          <a:xfrm>
            <a:off x="89210" y="0"/>
            <a:ext cx="8353546" cy="735414"/>
          </a:xfrm>
        </p:spPr>
        <p:txBody>
          <a:bodyPr anchor="b">
            <a:normAutofit/>
          </a:bodyPr>
          <a:lstStyle/>
          <a:p>
            <a:r>
              <a:rPr lang="sv-SE" sz="3200" dirty="0"/>
              <a:t>Professor, Dr. Ossiannilsson, Sweden</a:t>
            </a:r>
          </a:p>
        </p:txBody>
      </p:sp>
      <p:sp>
        <p:nvSpPr>
          <p:cNvPr id="3" name="Platshållare för innehåll 2">
            <a:extLst>
              <a:ext uri="{FF2B5EF4-FFF2-40B4-BE49-F238E27FC236}">
                <a16:creationId xmlns:a16="http://schemas.microsoft.com/office/drawing/2014/main" id="{7EDF390C-2F9C-0047-831B-F80238A8722C}"/>
              </a:ext>
            </a:extLst>
          </p:cNvPr>
          <p:cNvSpPr>
            <a:spLocks noGrp="1"/>
          </p:cNvSpPr>
          <p:nvPr>
            <p:ph idx="1"/>
          </p:nvPr>
        </p:nvSpPr>
        <p:spPr>
          <a:xfrm>
            <a:off x="89210" y="735414"/>
            <a:ext cx="7292898" cy="3336352"/>
          </a:xfrm>
        </p:spPr>
        <p:txBody>
          <a:bodyPr anchor="t">
            <a:noAutofit/>
          </a:bodyPr>
          <a:lstStyle/>
          <a:p>
            <a:pPr marL="0" indent="0">
              <a:buNone/>
            </a:pPr>
            <a:r>
              <a:rPr lang="sv-SE" sz="2000" dirty="0"/>
              <a:t>... is an independent </a:t>
            </a:r>
            <a:r>
              <a:rPr lang="sv-SE" sz="2000" dirty="0" err="1"/>
              <a:t>consultant</a:t>
            </a:r>
            <a:r>
              <a:rPr lang="sv-SE" sz="2000" dirty="0"/>
              <a:t>, expert, </a:t>
            </a:r>
            <a:r>
              <a:rPr lang="sv-SE" sz="2000" dirty="0" err="1"/>
              <a:t>influencer</a:t>
            </a:r>
            <a:r>
              <a:rPr lang="sv-SE" sz="2000" dirty="0"/>
              <a:t> and </a:t>
            </a:r>
            <a:r>
              <a:rPr lang="sv-SE" sz="2000" dirty="0" err="1"/>
              <a:t>quality</a:t>
            </a:r>
            <a:r>
              <a:rPr lang="sv-SE" sz="2000" dirty="0"/>
              <a:t> </a:t>
            </a:r>
            <a:r>
              <a:rPr lang="sv-SE" sz="2000" dirty="0" err="1"/>
              <a:t>reviewer</a:t>
            </a:r>
            <a:r>
              <a:rPr lang="sv-SE" sz="2000" dirty="0"/>
              <a:t> in the </a:t>
            </a:r>
            <a:r>
              <a:rPr lang="sv-SE" sz="2000" dirty="0" err="1"/>
              <a:t>field</a:t>
            </a:r>
            <a:r>
              <a:rPr lang="sv-SE" sz="2000" dirty="0"/>
              <a:t> </a:t>
            </a:r>
            <a:r>
              <a:rPr lang="sv-SE" sz="2000" dirty="0" err="1"/>
              <a:t>of</a:t>
            </a:r>
            <a:r>
              <a:rPr lang="sv-SE" sz="2000" dirty="0"/>
              <a:t> </a:t>
            </a:r>
            <a:r>
              <a:rPr lang="sv-SE" sz="2000" dirty="0" err="1"/>
              <a:t>open</a:t>
            </a:r>
            <a:r>
              <a:rPr lang="sv-SE" sz="2000" dirty="0"/>
              <a:t>, flexible, online and </a:t>
            </a:r>
            <a:r>
              <a:rPr lang="sv-SE" sz="2000" dirty="0" err="1"/>
              <a:t>distance</a:t>
            </a:r>
            <a:r>
              <a:rPr lang="sv-SE" sz="2000" dirty="0"/>
              <a:t> </a:t>
            </a:r>
            <a:r>
              <a:rPr lang="sv-SE" sz="2000" dirty="0" err="1"/>
              <a:t>learning</a:t>
            </a:r>
            <a:r>
              <a:rPr lang="sv-SE" sz="2000" dirty="0"/>
              <a:t>. </a:t>
            </a:r>
            <a:r>
              <a:rPr lang="sv-SE" sz="2000" dirty="0" err="1"/>
              <a:t>She</a:t>
            </a:r>
            <a:r>
              <a:rPr lang="sv-SE" sz="2000" dirty="0"/>
              <a:t> </a:t>
            </a:r>
            <a:r>
              <a:rPr lang="sv-SE" sz="2000" dirty="0" err="1"/>
              <a:t>advocates</a:t>
            </a:r>
            <a:r>
              <a:rPr lang="sv-SE" sz="2000" dirty="0"/>
              <a:t> for the promotion and </a:t>
            </a:r>
            <a:r>
              <a:rPr lang="sv-SE" sz="2000" dirty="0" err="1"/>
              <a:t>improvement</a:t>
            </a:r>
            <a:r>
              <a:rPr lang="sv-SE" sz="2000" dirty="0"/>
              <a:t> </a:t>
            </a:r>
            <a:r>
              <a:rPr lang="sv-SE" sz="2000" dirty="0" err="1"/>
              <a:t>of</a:t>
            </a:r>
            <a:r>
              <a:rPr lang="sv-SE" sz="2000" dirty="0"/>
              <a:t> </a:t>
            </a:r>
            <a:r>
              <a:rPr lang="sv-SE" sz="2000" dirty="0" err="1"/>
              <a:t>open</a:t>
            </a:r>
            <a:r>
              <a:rPr lang="sv-SE" sz="2000" dirty="0"/>
              <a:t> and online </a:t>
            </a:r>
            <a:r>
              <a:rPr lang="sv-SE" sz="2000" dirty="0" err="1"/>
              <a:t>learning</a:t>
            </a:r>
            <a:r>
              <a:rPr lang="sv-SE" sz="2000" dirty="0"/>
              <a:t> in the </a:t>
            </a:r>
            <a:r>
              <a:rPr lang="sv-SE" sz="2000" dirty="0" err="1"/>
              <a:t>context</a:t>
            </a:r>
            <a:r>
              <a:rPr lang="sv-SE" sz="2000" dirty="0"/>
              <a:t> </a:t>
            </a:r>
            <a:r>
              <a:rPr lang="sv-SE" sz="2000" dirty="0" err="1"/>
              <a:t>of</a:t>
            </a:r>
            <a:r>
              <a:rPr lang="sv-SE" sz="2000" dirty="0"/>
              <a:t> SDG4 and the </a:t>
            </a:r>
            <a:r>
              <a:rPr lang="sv-SE" sz="2000" dirty="0" err="1"/>
              <a:t>future</a:t>
            </a:r>
            <a:r>
              <a:rPr lang="sv-SE" sz="2000" dirty="0"/>
              <a:t> </a:t>
            </a:r>
            <a:r>
              <a:rPr lang="sv-SE" sz="2000" dirty="0" err="1"/>
              <a:t>of</a:t>
            </a:r>
            <a:r>
              <a:rPr lang="sv-SE" sz="2000" dirty="0"/>
              <a:t> </a:t>
            </a:r>
            <a:r>
              <a:rPr lang="sv-SE" sz="2000" dirty="0" err="1"/>
              <a:t>education</a:t>
            </a:r>
            <a:r>
              <a:rPr lang="sv-SE" sz="2000" dirty="0"/>
              <a:t>. </a:t>
            </a:r>
            <a:r>
              <a:rPr lang="sv-SE" sz="2000" dirty="0" err="1"/>
              <a:t>She</a:t>
            </a:r>
            <a:r>
              <a:rPr lang="sv-SE" sz="2000" dirty="0"/>
              <a:t> is a </a:t>
            </a:r>
            <a:r>
              <a:rPr lang="sv-SE" sz="2000" dirty="0" err="1"/>
              <a:t>member</a:t>
            </a:r>
            <a:r>
              <a:rPr lang="sv-SE" sz="2000" dirty="0"/>
              <a:t> </a:t>
            </a:r>
            <a:r>
              <a:rPr lang="sv-SE" sz="2000" dirty="0" err="1"/>
              <a:t>of</a:t>
            </a:r>
            <a:r>
              <a:rPr lang="sv-SE" sz="2000" dirty="0"/>
              <a:t> the </a:t>
            </a:r>
            <a:r>
              <a:rPr lang="sv-SE" sz="2000" dirty="0" err="1"/>
              <a:t>Executive</a:t>
            </a:r>
            <a:r>
              <a:rPr lang="sv-SE" sz="2000" dirty="0"/>
              <a:t> </a:t>
            </a:r>
            <a:r>
              <a:rPr lang="sv-SE" sz="2000" dirty="0" err="1"/>
              <a:t>Committee</a:t>
            </a:r>
            <a:r>
              <a:rPr lang="sv-SE" sz="2000" dirty="0"/>
              <a:t> </a:t>
            </a:r>
            <a:r>
              <a:rPr lang="sv-SE" sz="2000" dirty="0" err="1"/>
              <a:t>of</a:t>
            </a:r>
            <a:r>
              <a:rPr lang="sv-SE" sz="2000" dirty="0"/>
              <a:t> ICDE and EDEN. </a:t>
            </a:r>
            <a:r>
              <a:rPr lang="sv-SE" sz="2000" dirty="0" err="1"/>
              <a:t>She</a:t>
            </a:r>
            <a:r>
              <a:rPr lang="sv-SE" sz="2000" dirty="0"/>
              <a:t> </a:t>
            </a:r>
            <a:r>
              <a:rPr lang="sv-SE" sz="2000" dirty="0" err="1"/>
              <a:t>works</a:t>
            </a:r>
            <a:r>
              <a:rPr lang="sv-SE" sz="2000" dirty="0"/>
              <a:t> as an international </a:t>
            </a:r>
            <a:r>
              <a:rPr lang="sv-SE" sz="2000" dirty="0" err="1"/>
              <a:t>quality</a:t>
            </a:r>
            <a:r>
              <a:rPr lang="sv-SE" sz="2000" dirty="0"/>
              <a:t> </a:t>
            </a:r>
            <a:r>
              <a:rPr lang="sv-SE" sz="2000" dirty="0" err="1"/>
              <a:t>reviewer</a:t>
            </a:r>
            <a:r>
              <a:rPr lang="sv-SE" sz="2000" dirty="0"/>
              <a:t> for EADTU and ICDE. Ossiannilsson is </a:t>
            </a:r>
            <a:r>
              <a:rPr lang="sv-SE" sz="2000" dirty="0" err="1"/>
              <a:t>chair</a:t>
            </a:r>
            <a:r>
              <a:rPr lang="sv-SE" sz="2000" dirty="0"/>
              <a:t> </a:t>
            </a:r>
            <a:r>
              <a:rPr lang="sv-SE" sz="2000" dirty="0" err="1"/>
              <a:t>of</a:t>
            </a:r>
            <a:r>
              <a:rPr lang="sv-SE" sz="2000" dirty="0"/>
              <a:t> the ICDE OER </a:t>
            </a:r>
            <a:r>
              <a:rPr lang="sv-SE" sz="2000" dirty="0" err="1"/>
              <a:t>Advocacy</a:t>
            </a:r>
            <a:r>
              <a:rPr lang="sv-SE" sz="2000" dirty="0"/>
              <a:t> </a:t>
            </a:r>
            <a:r>
              <a:rPr lang="sv-SE" sz="2000" dirty="0" err="1"/>
              <a:t>Committee</a:t>
            </a:r>
            <a:r>
              <a:rPr lang="sv-SE" sz="2000" dirty="0"/>
              <a:t>. </a:t>
            </a:r>
            <a:r>
              <a:rPr lang="sv-SE" sz="2000" dirty="0" err="1"/>
              <a:t>She</a:t>
            </a:r>
            <a:r>
              <a:rPr lang="sv-SE" sz="2000" dirty="0"/>
              <a:t> </a:t>
            </a:r>
            <a:r>
              <a:rPr lang="sv-SE" sz="2000" dirty="0" err="1"/>
              <a:t>also</a:t>
            </a:r>
            <a:r>
              <a:rPr lang="sv-SE" sz="2000" dirty="0"/>
              <a:t> has </a:t>
            </a:r>
            <a:r>
              <a:rPr lang="sv-SE" sz="2000" dirty="0" err="1"/>
              <a:t>several</a:t>
            </a:r>
            <a:r>
              <a:rPr lang="sv-SE" sz="2000" dirty="0"/>
              <a:t> </a:t>
            </a:r>
            <a:r>
              <a:rPr lang="sv-SE" sz="2000" dirty="0" err="1"/>
              <a:t>other</a:t>
            </a:r>
            <a:r>
              <a:rPr lang="sv-SE" sz="2000" dirty="0"/>
              <a:t> </a:t>
            </a:r>
            <a:r>
              <a:rPr lang="sv-SE" sz="2000" dirty="0" err="1"/>
              <a:t>roles</a:t>
            </a:r>
            <a:r>
              <a:rPr lang="sv-SE" sz="2000" dirty="0"/>
              <a:t> for ICDE, </a:t>
            </a:r>
            <a:r>
              <a:rPr lang="sv-SE" sz="2000" dirty="0" err="1"/>
              <a:t>such</a:t>
            </a:r>
            <a:r>
              <a:rPr lang="sv-SE" sz="2000" dirty="0"/>
              <a:t> as ICDE </a:t>
            </a:r>
            <a:r>
              <a:rPr lang="sv-SE" sz="2000" dirty="0" err="1"/>
              <a:t>Quality</a:t>
            </a:r>
            <a:r>
              <a:rPr lang="sv-SE" sz="2000" dirty="0"/>
              <a:t> </a:t>
            </a:r>
            <a:r>
              <a:rPr lang="sv-SE" sz="2000" dirty="0" err="1"/>
              <a:t>Network</a:t>
            </a:r>
            <a:r>
              <a:rPr lang="sv-SE" sz="2000" dirty="0"/>
              <a:t>, and </a:t>
            </a:r>
            <a:r>
              <a:rPr lang="sv-SE" sz="2000" dirty="0" err="1"/>
              <a:t>she</a:t>
            </a:r>
            <a:r>
              <a:rPr lang="sv-SE" sz="2000" dirty="0"/>
              <a:t> </a:t>
            </a:r>
            <a:r>
              <a:rPr lang="sv-SE" sz="2000" dirty="0" err="1"/>
              <a:t>was</a:t>
            </a:r>
            <a:r>
              <a:rPr lang="sv-SE" sz="2000" dirty="0"/>
              <a:t> a research </a:t>
            </a:r>
            <a:r>
              <a:rPr lang="sv-SE" sz="2000" dirty="0" err="1"/>
              <a:t>leader</a:t>
            </a:r>
            <a:r>
              <a:rPr lang="sv-SE" sz="2000" dirty="0"/>
              <a:t> for the Global </a:t>
            </a:r>
            <a:r>
              <a:rPr lang="sv-SE" sz="2000" dirty="0" err="1"/>
              <a:t>Overview</a:t>
            </a:r>
            <a:r>
              <a:rPr lang="sv-SE" sz="2000" dirty="0"/>
              <a:t> </a:t>
            </a:r>
            <a:r>
              <a:rPr lang="sv-SE" sz="2000" dirty="0" err="1"/>
              <a:t>of</a:t>
            </a:r>
            <a:r>
              <a:rPr lang="sv-SE" sz="2000" dirty="0"/>
              <a:t> </a:t>
            </a:r>
            <a:r>
              <a:rPr lang="sv-SE" sz="2000" dirty="0" err="1"/>
              <a:t>Quality</a:t>
            </a:r>
            <a:r>
              <a:rPr lang="sv-SE" sz="2000" dirty="0"/>
              <a:t> </a:t>
            </a:r>
            <a:r>
              <a:rPr lang="sv-SE" sz="2000" dirty="0" err="1"/>
              <a:t>Models</a:t>
            </a:r>
            <a:r>
              <a:rPr lang="sv-SE" sz="2000" dirty="0"/>
              <a:t> </a:t>
            </a:r>
            <a:r>
              <a:rPr lang="sv-SE" sz="2000" dirty="0" err="1"/>
              <a:t>Study</a:t>
            </a:r>
            <a:r>
              <a:rPr lang="sv-SE" sz="2000" dirty="0"/>
              <a:t> 2014/15 and for </a:t>
            </a:r>
            <a:r>
              <a:rPr lang="sv-SE" sz="2000" dirty="0" err="1"/>
              <a:t>Blended</a:t>
            </a:r>
            <a:r>
              <a:rPr lang="sv-SE" sz="2000" dirty="0"/>
              <a:t> Learning 2017. Ossiannilsson </a:t>
            </a:r>
            <a:r>
              <a:rPr lang="sv-SE" sz="2000" dirty="0" err="1"/>
              <a:t>was</a:t>
            </a:r>
            <a:r>
              <a:rPr lang="sv-SE" sz="2000" dirty="0"/>
              <a:t> </a:t>
            </a:r>
            <a:r>
              <a:rPr lang="sv-SE" sz="2000" dirty="0" err="1"/>
              <a:t>awarded</a:t>
            </a:r>
            <a:r>
              <a:rPr lang="sv-SE" sz="2000" dirty="0"/>
              <a:t> the </a:t>
            </a:r>
            <a:r>
              <a:rPr lang="sv-SE" sz="2000" dirty="0" err="1"/>
              <a:t>title</a:t>
            </a:r>
            <a:r>
              <a:rPr lang="sv-SE" sz="2000" dirty="0"/>
              <a:t> </a:t>
            </a:r>
            <a:r>
              <a:rPr lang="sv-SE" sz="2000" dirty="0" err="1"/>
              <a:t>of</a:t>
            </a:r>
            <a:r>
              <a:rPr lang="sv-SE" sz="2000" dirty="0"/>
              <a:t> EDEN </a:t>
            </a:r>
            <a:r>
              <a:rPr lang="sv-SE" sz="2000" dirty="0" err="1"/>
              <a:t>Fellow</a:t>
            </a:r>
            <a:r>
              <a:rPr lang="sv-SE" sz="2000" dirty="0"/>
              <a:t> 2014, EDEN Council </a:t>
            </a:r>
            <a:r>
              <a:rPr lang="sv-SE" sz="2000" dirty="0" err="1"/>
              <a:t>of</a:t>
            </a:r>
            <a:r>
              <a:rPr lang="sv-SE" sz="2000" dirty="0"/>
              <a:t> </a:t>
            </a:r>
            <a:r>
              <a:rPr lang="sv-SE" sz="2000" dirty="0" err="1"/>
              <a:t>Fellows</a:t>
            </a:r>
            <a:r>
              <a:rPr lang="sv-SE" sz="2000" dirty="0"/>
              <a:t> 2018, </a:t>
            </a:r>
            <a:r>
              <a:rPr lang="sv-SE" sz="2000" dirty="0" err="1"/>
              <a:t>Open</a:t>
            </a:r>
            <a:r>
              <a:rPr lang="sv-SE" sz="2000" dirty="0"/>
              <a:t> </a:t>
            </a:r>
            <a:r>
              <a:rPr lang="sv-SE" sz="2000" dirty="0" err="1"/>
              <a:t>Education</a:t>
            </a:r>
            <a:r>
              <a:rPr lang="sv-SE" sz="2000" dirty="0"/>
              <a:t> Europa </a:t>
            </a:r>
            <a:r>
              <a:rPr lang="sv-SE" sz="2000" dirty="0" err="1"/>
              <a:t>Fellow</a:t>
            </a:r>
            <a:r>
              <a:rPr lang="sv-SE" sz="2000" dirty="0"/>
              <a:t> 2015, ICDE Global </a:t>
            </a:r>
            <a:r>
              <a:rPr lang="sv-SE" sz="2000" dirty="0" err="1"/>
              <a:t>Advocacy</a:t>
            </a:r>
            <a:r>
              <a:rPr lang="sv-SE" sz="2000" dirty="0"/>
              <a:t> Ambassador for OER 2017, and </a:t>
            </a:r>
            <a:r>
              <a:rPr lang="sv-SE" sz="2000" dirty="0" err="1"/>
              <a:t>Open</a:t>
            </a:r>
            <a:r>
              <a:rPr lang="sv-SE" sz="2000" dirty="0"/>
              <a:t> </a:t>
            </a:r>
            <a:r>
              <a:rPr lang="sv-SE" sz="2000" dirty="0" err="1"/>
              <a:t>Education</a:t>
            </a:r>
            <a:r>
              <a:rPr lang="sv-SE" sz="2000" dirty="0"/>
              <a:t> Champion SPARC </a:t>
            </a:r>
            <a:r>
              <a:rPr lang="sv-SE" sz="2000" dirty="0" err="1"/>
              <a:t>Europe</a:t>
            </a:r>
            <a:r>
              <a:rPr lang="sv-SE" sz="2000" dirty="0"/>
              <a:t> , 2021. Ossiannilsson has </a:t>
            </a:r>
            <a:r>
              <a:rPr lang="sv-SE" sz="2000" dirty="0" err="1"/>
              <a:t>almost</a:t>
            </a:r>
            <a:r>
              <a:rPr lang="sv-SE" sz="2000" dirty="0"/>
              <a:t> 20 </a:t>
            </a:r>
            <a:r>
              <a:rPr lang="sv-SE" sz="2000" dirty="0" err="1"/>
              <a:t>years</a:t>
            </a:r>
            <a:r>
              <a:rPr lang="sv-SE" sz="2000" dirty="0"/>
              <a:t> </a:t>
            </a:r>
            <a:r>
              <a:rPr lang="sv-SE" sz="2000" dirty="0" err="1"/>
              <a:t>of</a:t>
            </a:r>
            <a:r>
              <a:rPr lang="sv-SE" sz="2000" dirty="0"/>
              <a:t> </a:t>
            </a:r>
            <a:r>
              <a:rPr lang="sv-SE" sz="2000" dirty="0" err="1"/>
              <a:t>experience</a:t>
            </a:r>
            <a:r>
              <a:rPr lang="sv-SE" sz="2000" dirty="0"/>
              <a:t> in </a:t>
            </a:r>
            <a:r>
              <a:rPr lang="sv-SE" sz="2000" dirty="0" err="1"/>
              <a:t>her</a:t>
            </a:r>
            <a:r>
              <a:rPr lang="sv-SE" sz="2000" dirty="0"/>
              <a:t> </a:t>
            </a:r>
            <a:r>
              <a:rPr lang="sv-SE" sz="2000" dirty="0" err="1"/>
              <a:t>field</a:t>
            </a:r>
            <a:r>
              <a:rPr lang="sv-SE" sz="2000" dirty="0"/>
              <a:t>. Ossiannilsson </a:t>
            </a:r>
            <a:r>
              <a:rPr lang="sv-SE" sz="2000" dirty="0" err="1"/>
              <a:t>also</a:t>
            </a:r>
            <a:r>
              <a:rPr lang="sv-SE" sz="2000" dirty="0"/>
              <a:t> </a:t>
            </a:r>
            <a:r>
              <a:rPr lang="sv-SE" sz="2000" dirty="0" err="1"/>
              <a:t>works</a:t>
            </a:r>
            <a:r>
              <a:rPr lang="sv-SE" sz="2000" dirty="0"/>
              <a:t> </a:t>
            </a:r>
            <a:r>
              <a:rPr lang="sv-SE" sz="2000" dirty="0" err="1"/>
              <a:t>with</a:t>
            </a:r>
            <a:r>
              <a:rPr lang="sv-SE" sz="2000" dirty="0"/>
              <a:t> the </a:t>
            </a:r>
            <a:r>
              <a:rPr lang="sv-SE" sz="2000" dirty="0" err="1"/>
              <a:t>European</a:t>
            </a:r>
            <a:r>
              <a:rPr lang="sv-SE" sz="2000" dirty="0"/>
              <a:t> Commission and ITCILO. </a:t>
            </a:r>
            <a:r>
              <a:rPr lang="sv-SE" sz="2000" dirty="0" err="1"/>
              <a:t>She</a:t>
            </a:r>
            <a:r>
              <a:rPr lang="sv-SE" sz="2000" dirty="0"/>
              <a:t> </a:t>
            </a:r>
            <a:r>
              <a:rPr lang="sv-SE" sz="2000" dirty="0" err="1"/>
              <a:t>collaborates</a:t>
            </a:r>
            <a:r>
              <a:rPr lang="sv-SE" sz="2000" dirty="0"/>
              <a:t> </a:t>
            </a:r>
            <a:r>
              <a:rPr lang="sv-SE" sz="2000" dirty="0" err="1"/>
              <a:t>with</a:t>
            </a:r>
            <a:r>
              <a:rPr lang="sv-SE" sz="2000" dirty="0"/>
              <a:t> </a:t>
            </a:r>
            <a:r>
              <a:rPr lang="sv-SE" sz="2000" dirty="0" err="1"/>
              <a:t>ICoBC</a:t>
            </a:r>
            <a:r>
              <a:rPr lang="sv-SE" sz="2000" dirty="0"/>
              <a:t> (International Council on </a:t>
            </a:r>
            <a:r>
              <a:rPr lang="sv-SE" sz="2000" dirty="0" err="1"/>
              <a:t>Badges</a:t>
            </a:r>
            <a:r>
              <a:rPr lang="sv-SE" sz="2000" dirty="0"/>
              <a:t> and </a:t>
            </a:r>
            <a:r>
              <a:rPr lang="sv-SE" sz="2000" dirty="0" err="1"/>
              <a:t>Credentials</a:t>
            </a:r>
            <a:r>
              <a:rPr lang="sv-SE" sz="2000" dirty="0"/>
              <a:t>). </a:t>
            </a:r>
            <a:r>
              <a:rPr lang="sv-SE" sz="2000" dirty="0" err="1"/>
              <a:t>She</a:t>
            </a:r>
            <a:r>
              <a:rPr lang="sv-SE" sz="2000" dirty="0"/>
              <a:t> is a </a:t>
            </a:r>
            <a:r>
              <a:rPr lang="sv-SE" sz="2000" dirty="0" err="1"/>
              <a:t>member</a:t>
            </a:r>
            <a:r>
              <a:rPr lang="sv-SE" sz="2000" dirty="0"/>
              <a:t> </a:t>
            </a:r>
            <a:r>
              <a:rPr lang="sv-SE" sz="2000" dirty="0" err="1"/>
              <a:t>of</a:t>
            </a:r>
            <a:r>
              <a:rPr lang="sv-SE" sz="2000" dirty="0"/>
              <a:t> the </a:t>
            </a:r>
            <a:r>
              <a:rPr lang="sv-SE" sz="2000" dirty="0" err="1"/>
              <a:t>editorial</a:t>
            </a:r>
            <a:r>
              <a:rPr lang="sv-SE" sz="2000" dirty="0"/>
              <a:t> board </a:t>
            </a:r>
            <a:r>
              <a:rPr lang="sv-SE" sz="2000" dirty="0" err="1"/>
              <a:t>of</a:t>
            </a:r>
            <a:r>
              <a:rPr lang="sv-SE" sz="2000" dirty="0"/>
              <a:t> </a:t>
            </a:r>
            <a:r>
              <a:rPr lang="sv-SE" sz="2000" dirty="0" err="1"/>
              <a:t>several</a:t>
            </a:r>
            <a:r>
              <a:rPr lang="sv-SE" sz="2000" dirty="0"/>
              <a:t> </a:t>
            </a:r>
            <a:r>
              <a:rPr lang="sv-SE" sz="2000" dirty="0" err="1"/>
              <a:t>scientific</a:t>
            </a:r>
            <a:r>
              <a:rPr lang="sv-SE" sz="2000" dirty="0"/>
              <a:t> journals and is </a:t>
            </a:r>
            <a:r>
              <a:rPr lang="sv-SE" sz="2000" dirty="0" err="1"/>
              <a:t>regularly</a:t>
            </a:r>
            <a:r>
              <a:rPr lang="sv-SE" sz="2000" dirty="0"/>
              <a:t> </a:t>
            </a:r>
            <a:r>
              <a:rPr lang="sv-SE" sz="2000" dirty="0" err="1"/>
              <a:t>invited</a:t>
            </a:r>
            <a:r>
              <a:rPr lang="sv-SE" sz="2000" dirty="0"/>
              <a:t> as a </a:t>
            </a:r>
            <a:r>
              <a:rPr lang="sv-SE" sz="2000" dirty="0" err="1"/>
              <a:t>keynote</a:t>
            </a:r>
            <a:r>
              <a:rPr lang="sv-SE" sz="2000" dirty="0"/>
              <a:t> speaker at </a:t>
            </a:r>
            <a:r>
              <a:rPr lang="sv-SE" sz="2000" dirty="0" err="1"/>
              <a:t>conferences</a:t>
            </a:r>
            <a:r>
              <a:rPr lang="sv-SE" sz="2000" dirty="0"/>
              <a:t>. </a:t>
            </a:r>
            <a:r>
              <a:rPr lang="sv-SE" sz="2000" dirty="0" err="1"/>
              <a:t>Her</a:t>
            </a:r>
            <a:r>
              <a:rPr lang="sv-SE" sz="2000" dirty="0"/>
              <a:t> </a:t>
            </a:r>
            <a:r>
              <a:rPr lang="sv-SE" sz="2000" dirty="0" err="1"/>
              <a:t>publications</a:t>
            </a:r>
            <a:r>
              <a:rPr lang="sv-SE" sz="2000" dirty="0"/>
              <a:t> </a:t>
            </a:r>
            <a:r>
              <a:rPr lang="sv-SE" sz="2000" dirty="0" err="1"/>
              <a:t>include</a:t>
            </a:r>
            <a:r>
              <a:rPr lang="sv-SE" sz="2000" dirty="0"/>
              <a:t> </a:t>
            </a:r>
            <a:r>
              <a:rPr lang="sv-SE" sz="2000" dirty="0" err="1"/>
              <a:t>more</a:t>
            </a:r>
            <a:r>
              <a:rPr lang="sv-SE" sz="2000" dirty="0"/>
              <a:t> </a:t>
            </a:r>
            <a:r>
              <a:rPr lang="sv-SE" sz="2000" dirty="0" err="1"/>
              <a:t>than</a:t>
            </a:r>
            <a:r>
              <a:rPr lang="sv-SE" sz="2000" dirty="0"/>
              <a:t> 200. At the national </a:t>
            </a:r>
            <a:r>
              <a:rPr lang="sv-SE" sz="2000" dirty="0" err="1"/>
              <a:t>level</a:t>
            </a:r>
            <a:r>
              <a:rPr lang="sv-SE" sz="2000" dirty="0"/>
              <a:t>, </a:t>
            </a:r>
            <a:r>
              <a:rPr lang="sv-SE" sz="2000" dirty="0" err="1"/>
              <a:t>she</a:t>
            </a:r>
            <a:r>
              <a:rPr lang="sv-SE" sz="2000" dirty="0"/>
              <a:t> is Vice President </a:t>
            </a:r>
            <a:r>
              <a:rPr lang="sv-SE" sz="2000" dirty="0" err="1"/>
              <a:t>of</a:t>
            </a:r>
            <a:r>
              <a:rPr lang="sv-SE" sz="2000" dirty="0"/>
              <a:t> the Swedish Association for </a:t>
            </a:r>
            <a:r>
              <a:rPr lang="sv-SE" sz="2000" dirty="0" err="1"/>
              <a:t>Distance</a:t>
            </a:r>
            <a:r>
              <a:rPr lang="sv-SE" sz="2000" dirty="0"/>
              <a:t> </a:t>
            </a:r>
            <a:r>
              <a:rPr lang="sv-SE" sz="2000" dirty="0" err="1"/>
              <a:t>Education</a:t>
            </a:r>
            <a:r>
              <a:rPr lang="sv-SE" sz="2000" dirty="0"/>
              <a:t> (SADE) and the National </a:t>
            </a:r>
            <a:r>
              <a:rPr lang="sv-SE" sz="2000" dirty="0" err="1"/>
              <a:t>Organization</a:t>
            </a:r>
            <a:r>
              <a:rPr lang="sv-SE" sz="2000" dirty="0"/>
              <a:t> for e-</a:t>
            </a:r>
            <a:r>
              <a:rPr lang="sv-SE" sz="2000" dirty="0" err="1"/>
              <a:t>Competence</a:t>
            </a:r>
            <a:r>
              <a:rPr lang="sv-SE" sz="2000" dirty="0"/>
              <a:t> (REK).</a:t>
            </a:r>
          </a:p>
        </p:txBody>
      </p:sp>
      <p:pic>
        <p:nvPicPr>
          <p:cNvPr id="6" name="Bildobjekt 5" descr="En bild som visar person, inomhus&#10;&#10;Automatiskt genererad beskrivning">
            <a:extLst>
              <a:ext uri="{FF2B5EF4-FFF2-40B4-BE49-F238E27FC236}">
                <a16:creationId xmlns:a16="http://schemas.microsoft.com/office/drawing/2014/main" id="{A0B6C53F-320D-A843-A31B-3DF4BDBBBC14}"/>
              </a:ext>
            </a:extLst>
          </p:cNvPr>
          <p:cNvPicPr>
            <a:picLocks noChangeAspect="1"/>
          </p:cNvPicPr>
          <p:nvPr/>
        </p:nvPicPr>
        <p:blipFill rotWithShape="1">
          <a:blip r:embed="rId2"/>
          <a:srcRect r="-2" b="29748"/>
          <a:stretch/>
        </p:blipFill>
        <p:spPr>
          <a:xfrm>
            <a:off x="7451965" y="1665519"/>
            <a:ext cx="4267645" cy="4267645"/>
          </a:xfrm>
          <a:custGeom>
            <a:avLst/>
            <a:gdLst/>
            <a:ahLst/>
            <a:cxnLst/>
            <a:rect l="l" t="t" r="r" b="b"/>
            <a:pathLst>
              <a:path w="2457864" h="2457864">
                <a:moveTo>
                  <a:pt x="1228932" y="0"/>
                </a:moveTo>
                <a:cubicBezTo>
                  <a:pt x="1907652" y="0"/>
                  <a:pt x="2457864" y="550212"/>
                  <a:pt x="2457864" y="1228932"/>
                </a:cubicBezTo>
                <a:cubicBezTo>
                  <a:pt x="2457864" y="1907652"/>
                  <a:pt x="1907652" y="2457864"/>
                  <a:pt x="1228932" y="2457864"/>
                </a:cubicBezTo>
                <a:cubicBezTo>
                  <a:pt x="550212" y="2457864"/>
                  <a:pt x="0" y="1907652"/>
                  <a:pt x="0" y="1228932"/>
                </a:cubicBezTo>
                <a:cubicBezTo>
                  <a:pt x="0" y="550212"/>
                  <a:pt x="550212" y="0"/>
                  <a:pt x="1228932" y="0"/>
                </a:cubicBezTo>
                <a:close/>
              </a:path>
            </a:pathLst>
          </a:custGeom>
        </p:spPr>
      </p:pic>
    </p:spTree>
    <p:extLst>
      <p:ext uri="{BB962C8B-B14F-4D97-AF65-F5344CB8AC3E}">
        <p14:creationId xmlns:p14="http://schemas.microsoft.com/office/powerpoint/2010/main" val="37387088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14D7AD5-7167-664A-8AA3-8EDA2CED5D3B}"/>
              </a:ext>
            </a:extLst>
          </p:cNvPr>
          <p:cNvSpPr>
            <a:spLocks noGrp="1"/>
          </p:cNvSpPr>
          <p:nvPr>
            <p:ph type="title"/>
          </p:nvPr>
        </p:nvSpPr>
        <p:spPr/>
        <p:txBody>
          <a:bodyPr/>
          <a:lstStyle/>
          <a:p>
            <a:r>
              <a:rPr lang="sv-SE" dirty="0"/>
              <a:t>UNESCO Global </a:t>
            </a:r>
            <a:r>
              <a:rPr lang="sv-SE" dirty="0" err="1"/>
              <a:t>Consultation</a:t>
            </a:r>
            <a:endParaRPr lang="sv-SE" dirty="0"/>
          </a:p>
        </p:txBody>
      </p:sp>
      <p:pic>
        <p:nvPicPr>
          <p:cNvPr id="5" name="Platshållare för innehåll 4" descr="En bild som visar text&#10;&#10;Automatiskt genererad beskrivning">
            <a:extLst>
              <a:ext uri="{FF2B5EF4-FFF2-40B4-BE49-F238E27FC236}">
                <a16:creationId xmlns:a16="http://schemas.microsoft.com/office/drawing/2014/main" id="{BB715CAA-DE05-924E-A775-D943CB887AB5}"/>
              </a:ext>
            </a:extLst>
          </p:cNvPr>
          <p:cNvPicPr>
            <a:picLocks noGrp="1" noChangeAspect="1"/>
          </p:cNvPicPr>
          <p:nvPr>
            <p:ph idx="1"/>
          </p:nvPr>
        </p:nvPicPr>
        <p:blipFill>
          <a:blip r:embed="rId2"/>
          <a:stretch>
            <a:fillRect/>
          </a:stretch>
        </p:blipFill>
        <p:spPr>
          <a:xfrm>
            <a:off x="775004" y="2106613"/>
            <a:ext cx="10641992" cy="4035425"/>
          </a:xfrm>
        </p:spPr>
      </p:pic>
    </p:spTree>
    <p:extLst>
      <p:ext uri="{BB962C8B-B14F-4D97-AF65-F5344CB8AC3E}">
        <p14:creationId xmlns:p14="http://schemas.microsoft.com/office/powerpoint/2010/main" val="7250955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Bildobjekt 11" descr="En bild som visar text, olika, står, massa&#10;&#10;Automatiskt genererad beskrivning">
            <a:extLst>
              <a:ext uri="{FF2B5EF4-FFF2-40B4-BE49-F238E27FC236}">
                <a16:creationId xmlns:a16="http://schemas.microsoft.com/office/drawing/2014/main" id="{779165D4-D6E6-EF49-A448-06C5E2747EDD}"/>
              </a:ext>
            </a:extLst>
          </p:cNvPr>
          <p:cNvPicPr>
            <a:picLocks noChangeAspect="1"/>
          </p:cNvPicPr>
          <p:nvPr/>
        </p:nvPicPr>
        <p:blipFill rotWithShape="1">
          <a:blip r:embed="rId2"/>
          <a:srcRect l="10438" r="3241" b="-2"/>
          <a:stretch/>
        </p:blipFill>
        <p:spPr>
          <a:xfrm>
            <a:off x="6176433" y="10"/>
            <a:ext cx="6015567" cy="3920034"/>
          </a:xfrm>
          <a:custGeom>
            <a:avLst/>
            <a:gdLst/>
            <a:ahLst/>
            <a:cxnLst/>
            <a:rect l="l" t="t" r="r" b="b"/>
            <a:pathLst>
              <a:path w="6015567" h="3920044">
                <a:moveTo>
                  <a:pt x="0" y="0"/>
                </a:moveTo>
                <a:lnTo>
                  <a:pt x="6015567" y="0"/>
                </a:lnTo>
                <a:lnTo>
                  <a:pt x="6015567" y="3920044"/>
                </a:lnTo>
                <a:lnTo>
                  <a:pt x="2469659" y="3920044"/>
                </a:lnTo>
                <a:lnTo>
                  <a:pt x="2469659" y="3103224"/>
                </a:lnTo>
                <a:lnTo>
                  <a:pt x="0" y="3103224"/>
                </a:lnTo>
                <a:close/>
              </a:path>
            </a:pathLst>
          </a:custGeom>
        </p:spPr>
      </p:pic>
      <p:pic>
        <p:nvPicPr>
          <p:cNvPr id="6" name="Bildobjekt 5" descr="En bild som visar person, person, kostym&#10;&#10;Automatiskt genererad beskrivning">
            <a:extLst>
              <a:ext uri="{FF2B5EF4-FFF2-40B4-BE49-F238E27FC236}">
                <a16:creationId xmlns:a16="http://schemas.microsoft.com/office/drawing/2014/main" id="{497F1CAB-1447-1F4D-9942-889E2F92FE57}"/>
              </a:ext>
            </a:extLst>
          </p:cNvPr>
          <p:cNvPicPr>
            <a:picLocks noChangeAspect="1"/>
          </p:cNvPicPr>
          <p:nvPr/>
        </p:nvPicPr>
        <p:blipFill rotWithShape="1">
          <a:blip r:embed="rId3"/>
          <a:srcRect l="11837" r="16835" b="-2"/>
          <a:stretch/>
        </p:blipFill>
        <p:spPr>
          <a:xfrm>
            <a:off x="20" y="4069976"/>
            <a:ext cx="3535311" cy="2788023"/>
          </a:xfrm>
          <a:prstGeom prst="rect">
            <a:avLst/>
          </a:prstGeom>
        </p:spPr>
      </p:pic>
      <p:pic>
        <p:nvPicPr>
          <p:cNvPr id="8" name="Bildobjekt 7" descr="En bild som visar text, person&#10;&#10;Automatiskt genererad beskrivning">
            <a:extLst>
              <a:ext uri="{FF2B5EF4-FFF2-40B4-BE49-F238E27FC236}">
                <a16:creationId xmlns:a16="http://schemas.microsoft.com/office/drawing/2014/main" id="{4634E9F8-F742-A748-8423-B6BDCB1D566F}"/>
              </a:ext>
            </a:extLst>
          </p:cNvPr>
          <p:cNvPicPr>
            <a:picLocks noChangeAspect="1"/>
          </p:cNvPicPr>
          <p:nvPr/>
        </p:nvPicPr>
        <p:blipFill rotWithShape="1">
          <a:blip r:embed="rId4"/>
          <a:srcRect l="9718" r="15471" b="2"/>
          <a:stretch/>
        </p:blipFill>
        <p:spPr>
          <a:xfrm>
            <a:off x="3696199" y="3257176"/>
            <a:ext cx="4789093" cy="3600824"/>
          </a:xfrm>
          <a:prstGeom prst="rect">
            <a:avLst/>
          </a:prstGeom>
        </p:spPr>
      </p:pic>
      <p:pic>
        <p:nvPicPr>
          <p:cNvPr id="4" name="Bildobjekt 3" descr="En bild som visar text&#10;&#10;Automatiskt genererad beskrivning">
            <a:extLst>
              <a:ext uri="{FF2B5EF4-FFF2-40B4-BE49-F238E27FC236}">
                <a16:creationId xmlns:a16="http://schemas.microsoft.com/office/drawing/2014/main" id="{C38FC346-8024-CC4E-BF57-842725AC613A}"/>
              </a:ext>
            </a:extLst>
          </p:cNvPr>
          <p:cNvPicPr>
            <a:picLocks noChangeAspect="1"/>
          </p:cNvPicPr>
          <p:nvPr/>
        </p:nvPicPr>
        <p:blipFill rotWithShape="1">
          <a:blip r:embed="rId5"/>
          <a:srcRect l="2975" r="10704" b="-2"/>
          <a:stretch/>
        </p:blipFill>
        <p:spPr>
          <a:xfrm>
            <a:off x="0" y="10"/>
            <a:ext cx="6015567" cy="3920034"/>
          </a:xfrm>
          <a:custGeom>
            <a:avLst/>
            <a:gdLst/>
            <a:ahLst/>
            <a:cxnLst/>
            <a:rect l="l" t="t" r="r" b="b"/>
            <a:pathLst>
              <a:path w="6015567" h="3920044">
                <a:moveTo>
                  <a:pt x="0" y="0"/>
                </a:moveTo>
                <a:lnTo>
                  <a:pt x="6015567" y="0"/>
                </a:lnTo>
                <a:lnTo>
                  <a:pt x="6015567" y="3103224"/>
                </a:lnTo>
                <a:lnTo>
                  <a:pt x="3545908" y="3103224"/>
                </a:lnTo>
                <a:lnTo>
                  <a:pt x="3545908" y="3920044"/>
                </a:lnTo>
                <a:lnTo>
                  <a:pt x="0" y="3920044"/>
                </a:lnTo>
                <a:close/>
              </a:path>
            </a:pathLst>
          </a:custGeom>
        </p:spPr>
      </p:pic>
      <p:pic>
        <p:nvPicPr>
          <p:cNvPr id="10" name="Bildobjekt 9" descr="En bild som visar text, skärm, elektronik, inomhus&#10;&#10;Automatiskt genererad beskrivning">
            <a:extLst>
              <a:ext uri="{FF2B5EF4-FFF2-40B4-BE49-F238E27FC236}">
                <a16:creationId xmlns:a16="http://schemas.microsoft.com/office/drawing/2014/main" id="{6ADF33A7-B545-0D4E-8CE8-C35B09FBC7EE}"/>
              </a:ext>
            </a:extLst>
          </p:cNvPr>
          <p:cNvPicPr>
            <a:picLocks noChangeAspect="1"/>
          </p:cNvPicPr>
          <p:nvPr/>
        </p:nvPicPr>
        <p:blipFill rotWithShape="1">
          <a:blip r:embed="rId6"/>
          <a:srcRect l="20728" r="7731" b="-2"/>
          <a:stretch/>
        </p:blipFill>
        <p:spPr>
          <a:xfrm>
            <a:off x="8646161" y="4069976"/>
            <a:ext cx="3545840" cy="2788024"/>
          </a:xfrm>
          <a:prstGeom prst="rect">
            <a:avLst/>
          </a:prstGeom>
        </p:spPr>
      </p:pic>
    </p:spTree>
    <p:extLst>
      <p:ext uri="{BB962C8B-B14F-4D97-AF65-F5344CB8AC3E}">
        <p14:creationId xmlns:p14="http://schemas.microsoft.com/office/powerpoint/2010/main" val="14598443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D1AC138-B202-504E-9114-54ADF84C524E}"/>
              </a:ext>
            </a:extLst>
          </p:cNvPr>
          <p:cNvSpPr>
            <a:spLocks noGrp="1"/>
          </p:cNvSpPr>
          <p:nvPr>
            <p:ph type="title"/>
          </p:nvPr>
        </p:nvSpPr>
        <p:spPr/>
        <p:txBody>
          <a:bodyPr/>
          <a:lstStyle/>
          <a:p>
            <a:r>
              <a:rPr lang="sv-SE" dirty="0"/>
              <a:t>UNESCO </a:t>
            </a:r>
            <a:r>
              <a:rPr lang="sv-SE" dirty="0" err="1"/>
              <a:t>Futures</a:t>
            </a:r>
            <a:r>
              <a:rPr lang="sv-SE" dirty="0"/>
              <a:t> </a:t>
            </a:r>
            <a:r>
              <a:rPr lang="sv-SE" dirty="0" err="1"/>
              <a:t>of</a:t>
            </a:r>
            <a:r>
              <a:rPr lang="sv-SE" dirty="0"/>
              <a:t> </a:t>
            </a:r>
            <a:r>
              <a:rPr lang="sv-SE" dirty="0" err="1"/>
              <a:t>Education</a:t>
            </a:r>
            <a:r>
              <a:rPr lang="sv-SE" dirty="0"/>
              <a:t>: </a:t>
            </a:r>
            <a:r>
              <a:rPr lang="sv-SE" dirty="0" err="1"/>
              <a:t>Findings</a:t>
            </a:r>
            <a:endParaRPr lang="sv-SE" dirty="0"/>
          </a:p>
        </p:txBody>
      </p:sp>
      <p:pic>
        <p:nvPicPr>
          <p:cNvPr id="5" name="Platshållare för innehåll 4" descr="En bild som visar text, whiteboardtavla&#10;&#10;Automatiskt genererad beskrivning">
            <a:extLst>
              <a:ext uri="{FF2B5EF4-FFF2-40B4-BE49-F238E27FC236}">
                <a16:creationId xmlns:a16="http://schemas.microsoft.com/office/drawing/2014/main" id="{24884BB3-4928-C548-A598-54D69C21A42A}"/>
              </a:ext>
            </a:extLst>
          </p:cNvPr>
          <p:cNvPicPr>
            <a:picLocks noGrp="1" noChangeAspect="1"/>
          </p:cNvPicPr>
          <p:nvPr>
            <p:ph idx="1"/>
          </p:nvPr>
        </p:nvPicPr>
        <p:blipFill>
          <a:blip r:embed="rId2"/>
          <a:stretch>
            <a:fillRect/>
          </a:stretch>
        </p:blipFill>
        <p:spPr>
          <a:xfrm>
            <a:off x="2264007" y="2106613"/>
            <a:ext cx="7663986" cy="4035425"/>
          </a:xfrm>
        </p:spPr>
      </p:pic>
    </p:spTree>
    <p:extLst>
      <p:ext uri="{BB962C8B-B14F-4D97-AF65-F5344CB8AC3E}">
        <p14:creationId xmlns:p14="http://schemas.microsoft.com/office/powerpoint/2010/main" val="30889601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90F32E2-115A-1D44-88CE-E12DC121B1D5}"/>
              </a:ext>
            </a:extLst>
          </p:cNvPr>
          <p:cNvSpPr>
            <a:spLocks noGrp="1"/>
          </p:cNvSpPr>
          <p:nvPr>
            <p:ph type="title"/>
          </p:nvPr>
        </p:nvSpPr>
        <p:spPr/>
        <p:txBody>
          <a:bodyPr>
            <a:normAutofit/>
          </a:bodyPr>
          <a:lstStyle/>
          <a:p>
            <a:r>
              <a:rPr lang="sv-SE" b="1" dirty="0" err="1"/>
              <a:t>Nine</a:t>
            </a:r>
            <a:r>
              <a:rPr lang="sv-SE" b="1" dirty="0"/>
              <a:t> gradients </a:t>
            </a:r>
            <a:r>
              <a:rPr lang="sv-SE" b="1" dirty="0" err="1"/>
              <a:t>identified</a:t>
            </a:r>
            <a:r>
              <a:rPr lang="sv-SE" b="1" dirty="0"/>
              <a:t> (1)</a:t>
            </a:r>
            <a:br>
              <a:rPr lang="sv-SE" b="1" dirty="0"/>
            </a:br>
            <a:endParaRPr lang="sv-SE" dirty="0"/>
          </a:p>
        </p:txBody>
      </p:sp>
      <p:sp>
        <p:nvSpPr>
          <p:cNvPr id="3" name="Platshållare för innehåll 2">
            <a:extLst>
              <a:ext uri="{FF2B5EF4-FFF2-40B4-BE49-F238E27FC236}">
                <a16:creationId xmlns:a16="http://schemas.microsoft.com/office/drawing/2014/main" id="{5D4CC76F-B5CB-1643-B353-C4A969193FC4}"/>
              </a:ext>
            </a:extLst>
          </p:cNvPr>
          <p:cNvSpPr>
            <a:spLocks noGrp="1"/>
          </p:cNvSpPr>
          <p:nvPr>
            <p:ph idx="1"/>
          </p:nvPr>
        </p:nvSpPr>
        <p:spPr/>
        <p:txBody>
          <a:bodyPr>
            <a:normAutofit fontScale="92500" lnSpcReduction="20000"/>
          </a:bodyPr>
          <a:lstStyle/>
          <a:p>
            <a:r>
              <a:rPr lang="en-US" b="1" dirty="0"/>
              <a:t>Public or private good</a:t>
            </a:r>
            <a:endParaRPr lang="en-US" dirty="0"/>
          </a:p>
          <a:p>
            <a:r>
              <a:rPr lang="en-US" dirty="0"/>
              <a:t>Who pays for education in the future?</a:t>
            </a:r>
          </a:p>
          <a:p>
            <a:r>
              <a:rPr lang="en-US" b="1" dirty="0"/>
              <a:t>Singular or diverse curricula</a:t>
            </a:r>
            <a:endParaRPr lang="en-US" dirty="0"/>
          </a:p>
          <a:p>
            <a:r>
              <a:rPr lang="en-US" dirty="0"/>
              <a:t>Which perspectives will be included in the curricula of the future?</a:t>
            </a:r>
          </a:p>
          <a:p>
            <a:r>
              <a:rPr lang="en-US" b="1" dirty="0"/>
              <a:t>Early learning or lifelong learning</a:t>
            </a:r>
            <a:endParaRPr lang="en-US" dirty="0"/>
          </a:p>
          <a:p>
            <a:r>
              <a:rPr lang="en-US" dirty="0"/>
              <a:t>When in life is learning most important</a:t>
            </a:r>
          </a:p>
          <a:p>
            <a:r>
              <a:rPr lang="en-US" b="1" dirty="0"/>
              <a:t>Personalized learning or collective </a:t>
            </a:r>
            <a:r>
              <a:rPr lang="en-US" b="1" dirty="0" err="1"/>
              <a:t>endeavour</a:t>
            </a:r>
            <a:endParaRPr lang="en-US" dirty="0"/>
          </a:p>
          <a:p>
            <a:r>
              <a:rPr lang="en-US" dirty="0"/>
              <a:t>Should learning be tailored to the needs of individuals or groups?</a:t>
            </a:r>
          </a:p>
          <a:p>
            <a:r>
              <a:rPr lang="en-US" b="1" dirty="0"/>
              <a:t>Transformation or incremental change</a:t>
            </a:r>
            <a:endParaRPr lang="en-US" dirty="0"/>
          </a:p>
          <a:p>
            <a:r>
              <a:rPr lang="en-US" dirty="0"/>
              <a:t>Is transformational change needed for education?</a:t>
            </a:r>
          </a:p>
          <a:p>
            <a:endParaRPr lang="en-US" dirty="0"/>
          </a:p>
          <a:p>
            <a:endParaRPr lang="sv-SE" dirty="0"/>
          </a:p>
        </p:txBody>
      </p:sp>
    </p:spTree>
    <p:extLst>
      <p:ext uri="{BB962C8B-B14F-4D97-AF65-F5344CB8AC3E}">
        <p14:creationId xmlns:p14="http://schemas.microsoft.com/office/powerpoint/2010/main" val="21957680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90F32E2-115A-1D44-88CE-E12DC121B1D5}"/>
              </a:ext>
            </a:extLst>
          </p:cNvPr>
          <p:cNvSpPr>
            <a:spLocks noGrp="1"/>
          </p:cNvSpPr>
          <p:nvPr>
            <p:ph type="title"/>
          </p:nvPr>
        </p:nvSpPr>
        <p:spPr/>
        <p:txBody>
          <a:bodyPr>
            <a:normAutofit/>
          </a:bodyPr>
          <a:lstStyle/>
          <a:p>
            <a:r>
              <a:rPr lang="sv-SE" b="1" dirty="0" err="1"/>
              <a:t>Nine</a:t>
            </a:r>
            <a:r>
              <a:rPr lang="sv-SE" b="1" dirty="0"/>
              <a:t> gradients </a:t>
            </a:r>
            <a:r>
              <a:rPr lang="sv-SE" b="1" dirty="0" err="1"/>
              <a:t>identified</a:t>
            </a:r>
            <a:r>
              <a:rPr lang="sv-SE" b="1" dirty="0"/>
              <a:t> (2)</a:t>
            </a:r>
            <a:br>
              <a:rPr lang="sv-SE" b="1" dirty="0"/>
            </a:br>
            <a:endParaRPr lang="sv-SE" dirty="0"/>
          </a:p>
        </p:txBody>
      </p:sp>
      <p:sp>
        <p:nvSpPr>
          <p:cNvPr id="3" name="Platshållare för innehåll 2">
            <a:extLst>
              <a:ext uri="{FF2B5EF4-FFF2-40B4-BE49-F238E27FC236}">
                <a16:creationId xmlns:a16="http://schemas.microsoft.com/office/drawing/2014/main" id="{5D4CC76F-B5CB-1643-B353-C4A969193FC4}"/>
              </a:ext>
            </a:extLst>
          </p:cNvPr>
          <p:cNvSpPr>
            <a:spLocks noGrp="1"/>
          </p:cNvSpPr>
          <p:nvPr>
            <p:ph idx="1"/>
          </p:nvPr>
        </p:nvSpPr>
        <p:spPr/>
        <p:txBody>
          <a:bodyPr>
            <a:normAutofit lnSpcReduction="10000"/>
          </a:bodyPr>
          <a:lstStyle/>
          <a:p>
            <a:r>
              <a:rPr lang="en-US" b="1" dirty="0"/>
              <a:t>Similar or diverse education trajectories</a:t>
            </a:r>
            <a:endParaRPr lang="en-US" dirty="0"/>
          </a:p>
          <a:p>
            <a:r>
              <a:rPr lang="en-US" dirty="0"/>
              <a:t>Will education become more or less similar across countries?</a:t>
            </a:r>
          </a:p>
          <a:p>
            <a:r>
              <a:rPr lang="en-US" b="1" dirty="0"/>
              <a:t>Top-down or bottom-up change</a:t>
            </a:r>
            <a:endParaRPr lang="en-US" dirty="0"/>
          </a:p>
          <a:p>
            <a:r>
              <a:rPr lang="en-US" dirty="0"/>
              <a:t>Will changes in education be top-down or bottom-up?</a:t>
            </a:r>
          </a:p>
          <a:p>
            <a:r>
              <a:rPr lang="en-US" b="1" dirty="0"/>
              <a:t>Optimist or pessimistic future</a:t>
            </a:r>
            <a:endParaRPr lang="en-US" dirty="0"/>
          </a:p>
          <a:p>
            <a:r>
              <a:rPr lang="en-US" dirty="0"/>
              <a:t>Are writers optimistic or pessimistic about the future of education?</a:t>
            </a:r>
          </a:p>
          <a:p>
            <a:r>
              <a:rPr lang="en-US" b="1" dirty="0"/>
              <a:t>Probable or preferred futures</a:t>
            </a:r>
            <a:endParaRPr lang="en-US" dirty="0"/>
          </a:p>
          <a:p>
            <a:r>
              <a:rPr lang="en-US" dirty="0"/>
              <a:t>Are writers more concerned about the future we will get </a:t>
            </a:r>
          </a:p>
          <a:p>
            <a:r>
              <a:rPr lang="en-US" dirty="0"/>
              <a:t>or the future we want?</a:t>
            </a:r>
          </a:p>
          <a:p>
            <a:endParaRPr lang="en-US" dirty="0"/>
          </a:p>
          <a:p>
            <a:endParaRPr lang="sv-SE" dirty="0"/>
          </a:p>
        </p:txBody>
      </p:sp>
    </p:spTree>
    <p:extLst>
      <p:ext uri="{BB962C8B-B14F-4D97-AF65-F5344CB8AC3E}">
        <p14:creationId xmlns:p14="http://schemas.microsoft.com/office/powerpoint/2010/main" val="590870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descr="En bild som visar text&#10;&#10;Automatiskt genererad beskrivning">
            <a:extLst>
              <a:ext uri="{FF2B5EF4-FFF2-40B4-BE49-F238E27FC236}">
                <a16:creationId xmlns:a16="http://schemas.microsoft.com/office/drawing/2014/main" id="{94DF5C01-0FE6-824C-994B-93EDC3335736}"/>
              </a:ext>
            </a:extLst>
          </p:cNvPr>
          <p:cNvPicPr>
            <a:picLocks noChangeAspect="1"/>
          </p:cNvPicPr>
          <p:nvPr/>
        </p:nvPicPr>
        <p:blipFill>
          <a:blip r:embed="rId2"/>
          <a:stretch>
            <a:fillRect/>
          </a:stretch>
        </p:blipFill>
        <p:spPr>
          <a:xfrm>
            <a:off x="6695205" y="-36106"/>
            <a:ext cx="5377402" cy="6894106"/>
          </a:xfrm>
          <a:prstGeom prst="rect">
            <a:avLst/>
          </a:prstGeom>
        </p:spPr>
      </p:pic>
      <p:pic>
        <p:nvPicPr>
          <p:cNvPr id="3" name="Bildobjekt 2" descr="En bild som visar text&#10;&#10;Automatiskt genererad beskrivning">
            <a:extLst>
              <a:ext uri="{FF2B5EF4-FFF2-40B4-BE49-F238E27FC236}">
                <a16:creationId xmlns:a16="http://schemas.microsoft.com/office/drawing/2014/main" id="{71858889-CBBD-5E4B-9183-38606F6EC6D7}"/>
              </a:ext>
            </a:extLst>
          </p:cNvPr>
          <p:cNvPicPr>
            <a:picLocks noChangeAspect="1"/>
          </p:cNvPicPr>
          <p:nvPr/>
        </p:nvPicPr>
        <p:blipFill>
          <a:blip r:embed="rId3"/>
          <a:stretch>
            <a:fillRect/>
          </a:stretch>
        </p:blipFill>
        <p:spPr>
          <a:xfrm>
            <a:off x="119393" y="1318106"/>
            <a:ext cx="6448676" cy="3579013"/>
          </a:xfrm>
          <a:prstGeom prst="rect">
            <a:avLst/>
          </a:prstGeom>
        </p:spPr>
      </p:pic>
    </p:spTree>
    <p:extLst>
      <p:ext uri="{BB962C8B-B14F-4D97-AF65-F5344CB8AC3E}">
        <p14:creationId xmlns:p14="http://schemas.microsoft.com/office/powerpoint/2010/main" val="28058808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descr="En bild som visar text, person, grönsaker&#10;&#10;Automatiskt genererad beskrivning">
            <a:extLst>
              <a:ext uri="{FF2B5EF4-FFF2-40B4-BE49-F238E27FC236}">
                <a16:creationId xmlns:a16="http://schemas.microsoft.com/office/drawing/2014/main" id="{F3381DF1-F75B-9847-AEB1-8C3718AF5668}"/>
              </a:ext>
            </a:extLst>
          </p:cNvPr>
          <p:cNvPicPr>
            <a:picLocks noChangeAspect="1"/>
          </p:cNvPicPr>
          <p:nvPr/>
        </p:nvPicPr>
        <p:blipFill rotWithShape="1">
          <a:blip r:embed="rId2"/>
          <a:srcRect t="707" r="2" b="2"/>
          <a:stretch/>
        </p:blipFill>
        <p:spPr>
          <a:xfrm>
            <a:off x="560191" y="117986"/>
            <a:ext cx="9526226" cy="3405188"/>
          </a:xfrm>
          <a:custGeom>
            <a:avLst/>
            <a:gdLst/>
            <a:ahLst/>
            <a:cxnLst/>
            <a:rect l="l" t="t" r="r" b="b"/>
            <a:pathLst>
              <a:path w="9526226" h="3405188">
                <a:moveTo>
                  <a:pt x="1617925" y="0"/>
                </a:moveTo>
                <a:lnTo>
                  <a:pt x="2711158" y="0"/>
                </a:lnTo>
                <a:lnTo>
                  <a:pt x="3027357" y="0"/>
                </a:lnTo>
                <a:lnTo>
                  <a:pt x="3491324" y="0"/>
                </a:lnTo>
                <a:lnTo>
                  <a:pt x="5200853" y="0"/>
                </a:lnTo>
                <a:lnTo>
                  <a:pt x="9526226" y="0"/>
                </a:lnTo>
                <a:lnTo>
                  <a:pt x="9526226" y="3405188"/>
                </a:lnTo>
                <a:lnTo>
                  <a:pt x="0" y="3405188"/>
                </a:lnTo>
                <a:lnTo>
                  <a:pt x="1596" y="3337395"/>
                </a:lnTo>
                <a:cubicBezTo>
                  <a:pt x="68390" y="1928213"/>
                  <a:pt x="632836" y="708413"/>
                  <a:pt x="1595801" y="14997"/>
                </a:cubicBezTo>
                <a:close/>
              </a:path>
            </a:pathLst>
          </a:custGeom>
        </p:spPr>
      </p:pic>
      <p:pic>
        <p:nvPicPr>
          <p:cNvPr id="3" name="Bildobjekt 2" descr="En bild som visar text&#10;&#10;Automatiskt genererad beskrivning">
            <a:extLst>
              <a:ext uri="{FF2B5EF4-FFF2-40B4-BE49-F238E27FC236}">
                <a16:creationId xmlns:a16="http://schemas.microsoft.com/office/drawing/2014/main" id="{DB8F0A51-D371-DA48-9D74-DB21118FEC0E}"/>
              </a:ext>
            </a:extLst>
          </p:cNvPr>
          <p:cNvPicPr>
            <a:picLocks noChangeAspect="1"/>
          </p:cNvPicPr>
          <p:nvPr/>
        </p:nvPicPr>
        <p:blipFill rotWithShape="1">
          <a:blip r:embed="rId3"/>
          <a:srcRect t="760" r="-1" b="-1"/>
          <a:stretch/>
        </p:blipFill>
        <p:spPr>
          <a:xfrm>
            <a:off x="560191" y="3523174"/>
            <a:ext cx="9531324" cy="3405187"/>
          </a:xfrm>
          <a:custGeom>
            <a:avLst/>
            <a:gdLst/>
            <a:ahLst/>
            <a:cxnLst/>
            <a:rect l="l" t="t" r="r" b="b"/>
            <a:pathLst>
              <a:path w="9531324" h="3405187">
                <a:moveTo>
                  <a:pt x="3977" y="0"/>
                </a:moveTo>
                <a:lnTo>
                  <a:pt x="9531324" y="0"/>
                </a:lnTo>
                <a:lnTo>
                  <a:pt x="9531324" y="3405187"/>
                </a:lnTo>
                <a:lnTo>
                  <a:pt x="5205951" y="3405187"/>
                </a:lnTo>
                <a:lnTo>
                  <a:pt x="3496422" y="3405187"/>
                </a:lnTo>
                <a:lnTo>
                  <a:pt x="3032455" y="3405187"/>
                </a:lnTo>
                <a:lnTo>
                  <a:pt x="2716256" y="3405187"/>
                </a:lnTo>
                <a:lnTo>
                  <a:pt x="2502754" y="3405187"/>
                </a:lnTo>
                <a:lnTo>
                  <a:pt x="2390998" y="3327786"/>
                </a:lnTo>
                <a:cubicBezTo>
                  <a:pt x="2217180" y="3200295"/>
                  <a:pt x="2046553" y="3062584"/>
                  <a:pt x="1874350" y="2922001"/>
                </a:cubicBezTo>
                <a:cubicBezTo>
                  <a:pt x="928725" y="2150026"/>
                  <a:pt x="0" y="1516318"/>
                  <a:pt x="0" y="168843"/>
                </a:cubicBezTo>
                <a:close/>
              </a:path>
            </a:pathLst>
          </a:custGeom>
        </p:spPr>
      </p:pic>
    </p:spTree>
    <p:extLst>
      <p:ext uri="{BB962C8B-B14F-4D97-AF65-F5344CB8AC3E}">
        <p14:creationId xmlns:p14="http://schemas.microsoft.com/office/powerpoint/2010/main" val="13108213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descr="En bild som visar text&#10;&#10;Automatiskt genererad beskrivning">
            <a:extLst>
              <a:ext uri="{FF2B5EF4-FFF2-40B4-BE49-F238E27FC236}">
                <a16:creationId xmlns:a16="http://schemas.microsoft.com/office/drawing/2014/main" id="{3634F840-8D9A-7D40-9A11-DFD94391B8D7}"/>
              </a:ext>
            </a:extLst>
          </p:cNvPr>
          <p:cNvPicPr>
            <a:picLocks noChangeAspect="1"/>
          </p:cNvPicPr>
          <p:nvPr/>
        </p:nvPicPr>
        <p:blipFill>
          <a:blip r:embed="rId2"/>
          <a:stretch>
            <a:fillRect/>
          </a:stretch>
        </p:blipFill>
        <p:spPr>
          <a:xfrm>
            <a:off x="0" y="44771"/>
            <a:ext cx="7497207" cy="3617401"/>
          </a:xfrm>
          <a:prstGeom prst="rect">
            <a:avLst/>
          </a:prstGeom>
        </p:spPr>
      </p:pic>
      <p:pic>
        <p:nvPicPr>
          <p:cNvPr id="1026" name="Picture 2" descr="Figure 1. Countries represented in the research.">
            <a:extLst>
              <a:ext uri="{FF2B5EF4-FFF2-40B4-BE49-F238E27FC236}">
                <a16:creationId xmlns:a16="http://schemas.microsoft.com/office/drawing/2014/main" id="{99868D6B-8717-E345-B56F-BD8440B43006}"/>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160358" y="3617401"/>
            <a:ext cx="4935641" cy="3195828"/>
          </a:xfrm>
          <a:prstGeom prst="rect">
            <a:avLst/>
          </a:prstGeom>
          <a:noFill/>
          <a:extLst>
            <a:ext uri="{909E8E84-426E-40DD-AFC4-6F175D3DCCD1}">
              <a14:hiddenFill xmlns:a14="http://schemas.microsoft.com/office/drawing/2010/main">
                <a:solidFill>
                  <a:srgbClr val="FFFFFF"/>
                </a:solidFill>
              </a14:hiddenFill>
            </a:ext>
          </a:extLst>
        </p:spPr>
      </p:pic>
      <p:sp>
        <p:nvSpPr>
          <p:cNvPr id="2" name="Rektangel 1">
            <a:extLst>
              <a:ext uri="{FF2B5EF4-FFF2-40B4-BE49-F238E27FC236}">
                <a16:creationId xmlns:a16="http://schemas.microsoft.com/office/drawing/2014/main" id="{B6A19F51-1036-9C41-AC91-5032BEAA84F4}"/>
              </a:ext>
            </a:extLst>
          </p:cNvPr>
          <p:cNvSpPr/>
          <p:nvPr/>
        </p:nvSpPr>
        <p:spPr>
          <a:xfrm>
            <a:off x="7686260" y="370121"/>
            <a:ext cx="4172712" cy="4793620"/>
          </a:xfrm>
          <a:prstGeom prst="rect">
            <a:avLst/>
          </a:prstGeom>
        </p:spPr>
        <p:txBody>
          <a:bodyPr wrap="square">
            <a:spAutoFit/>
          </a:bodyPr>
          <a:lstStyle/>
          <a:p>
            <a:r>
              <a:rPr lang="sv-SE" sz="2400" dirty="0" err="1">
                <a:solidFill>
                  <a:srgbClr val="000000"/>
                </a:solidFill>
              </a:rPr>
              <a:t>Uncertain</a:t>
            </a:r>
            <a:r>
              <a:rPr lang="sv-SE" sz="2400" dirty="0">
                <a:solidFill>
                  <a:srgbClr val="000000"/>
                </a:solidFill>
              </a:rPr>
              <a:t> </a:t>
            </a:r>
            <a:r>
              <a:rPr lang="sv-SE" sz="2400" dirty="0" err="1">
                <a:solidFill>
                  <a:srgbClr val="000000"/>
                </a:solidFill>
              </a:rPr>
              <a:t>times</a:t>
            </a:r>
            <a:r>
              <a:rPr lang="sv-SE" sz="2400" dirty="0">
                <a:solidFill>
                  <a:srgbClr val="000000"/>
                </a:solidFill>
              </a:rPr>
              <a:t> </a:t>
            </a:r>
            <a:r>
              <a:rPr lang="sv-SE" sz="2400" dirty="0" err="1">
                <a:solidFill>
                  <a:srgbClr val="000000"/>
                </a:solidFill>
              </a:rPr>
              <a:t>require</a:t>
            </a:r>
            <a:r>
              <a:rPr lang="sv-SE" sz="2400" dirty="0">
                <a:solidFill>
                  <a:srgbClr val="000000"/>
                </a:solidFill>
              </a:rPr>
              <a:t> prompt </a:t>
            </a:r>
            <a:r>
              <a:rPr lang="sv-SE" sz="2400" dirty="0" err="1">
                <a:solidFill>
                  <a:srgbClr val="000000"/>
                </a:solidFill>
              </a:rPr>
              <a:t>reflexes</a:t>
            </a:r>
            <a:r>
              <a:rPr lang="sv-SE" sz="2400" dirty="0">
                <a:solidFill>
                  <a:srgbClr val="000000"/>
                </a:solidFill>
              </a:rPr>
              <a:t> to </a:t>
            </a:r>
            <a:r>
              <a:rPr lang="sv-SE" sz="2400" dirty="0" err="1">
                <a:solidFill>
                  <a:srgbClr val="000000"/>
                </a:solidFill>
              </a:rPr>
              <a:t>survive</a:t>
            </a:r>
            <a:r>
              <a:rPr lang="sv-SE" sz="2400" dirty="0">
                <a:solidFill>
                  <a:srgbClr val="000000"/>
                </a:solidFill>
              </a:rPr>
              <a:t> and </a:t>
            </a:r>
            <a:r>
              <a:rPr lang="sv-SE" sz="2400" dirty="0" err="1">
                <a:solidFill>
                  <a:srgbClr val="000000"/>
                </a:solidFill>
              </a:rPr>
              <a:t>this</a:t>
            </a:r>
            <a:r>
              <a:rPr lang="sv-SE" sz="2400" dirty="0">
                <a:solidFill>
                  <a:srgbClr val="000000"/>
                </a:solidFill>
              </a:rPr>
              <a:t> </a:t>
            </a:r>
            <a:r>
              <a:rPr lang="sv-SE" sz="2400" dirty="0" err="1">
                <a:solidFill>
                  <a:srgbClr val="000000"/>
                </a:solidFill>
              </a:rPr>
              <a:t>study</a:t>
            </a:r>
            <a:r>
              <a:rPr lang="sv-SE" sz="2400" dirty="0">
                <a:solidFill>
                  <a:srgbClr val="000000"/>
                </a:solidFill>
              </a:rPr>
              <a:t> is a </a:t>
            </a:r>
            <a:r>
              <a:rPr lang="sv-SE" sz="2400" dirty="0" err="1">
                <a:solidFill>
                  <a:srgbClr val="000000"/>
                </a:solidFill>
              </a:rPr>
              <a:t>collaborative</a:t>
            </a:r>
            <a:r>
              <a:rPr lang="sv-SE" sz="2400" dirty="0">
                <a:solidFill>
                  <a:srgbClr val="000000"/>
                </a:solidFill>
              </a:rPr>
              <a:t> reflex to </a:t>
            </a:r>
            <a:r>
              <a:rPr lang="sv-SE" sz="2400" dirty="0" err="1">
                <a:solidFill>
                  <a:srgbClr val="000000"/>
                </a:solidFill>
              </a:rPr>
              <a:t>better</a:t>
            </a:r>
            <a:r>
              <a:rPr lang="sv-SE" sz="2400" dirty="0">
                <a:solidFill>
                  <a:srgbClr val="000000"/>
                </a:solidFill>
              </a:rPr>
              <a:t> understand </a:t>
            </a:r>
            <a:r>
              <a:rPr lang="sv-SE" sz="2400" dirty="0" err="1">
                <a:solidFill>
                  <a:srgbClr val="000000"/>
                </a:solidFill>
              </a:rPr>
              <a:t>uncertainty</a:t>
            </a:r>
            <a:r>
              <a:rPr lang="sv-SE" sz="2400" dirty="0">
                <a:solidFill>
                  <a:srgbClr val="000000"/>
                </a:solidFill>
              </a:rPr>
              <a:t> and </a:t>
            </a:r>
            <a:r>
              <a:rPr lang="sv-SE" sz="2400" dirty="0" err="1">
                <a:solidFill>
                  <a:srgbClr val="000000"/>
                </a:solidFill>
              </a:rPr>
              <a:t>navigate</a:t>
            </a:r>
            <a:r>
              <a:rPr lang="sv-SE" sz="2400" dirty="0">
                <a:solidFill>
                  <a:srgbClr val="000000"/>
                </a:solidFill>
              </a:rPr>
              <a:t> </a:t>
            </a:r>
            <a:r>
              <a:rPr lang="sv-SE" sz="2400" dirty="0" err="1">
                <a:solidFill>
                  <a:srgbClr val="000000"/>
                </a:solidFill>
              </a:rPr>
              <a:t>through</a:t>
            </a:r>
            <a:r>
              <a:rPr lang="sv-SE" sz="2400" dirty="0">
                <a:solidFill>
                  <a:srgbClr val="000000"/>
                </a:solidFill>
              </a:rPr>
              <a:t> it.</a:t>
            </a:r>
          </a:p>
          <a:p>
            <a:pPr>
              <a:spcBef>
                <a:spcPts val="2133"/>
              </a:spcBef>
              <a:buClr>
                <a:srgbClr val="000000"/>
              </a:buClr>
            </a:pPr>
            <a:r>
              <a:rPr lang="sv-SE" sz="2400" dirty="0">
                <a:solidFill>
                  <a:srgbClr val="000000"/>
                </a:solidFill>
              </a:rPr>
              <a:t>A </a:t>
            </a:r>
            <a:r>
              <a:rPr lang="sv-SE" sz="2400" dirty="0" err="1">
                <a:solidFill>
                  <a:srgbClr val="000000"/>
                </a:solidFill>
              </a:rPr>
              <a:t>case</a:t>
            </a:r>
            <a:r>
              <a:rPr lang="sv-SE" sz="2400" dirty="0">
                <a:solidFill>
                  <a:srgbClr val="000000"/>
                </a:solidFill>
              </a:rPr>
              <a:t> </a:t>
            </a:r>
            <a:r>
              <a:rPr lang="sv-SE" sz="2400" dirty="0" err="1">
                <a:solidFill>
                  <a:srgbClr val="000000"/>
                </a:solidFill>
              </a:rPr>
              <a:t>study</a:t>
            </a:r>
            <a:endParaRPr lang="sv-SE" sz="2400" dirty="0">
              <a:solidFill>
                <a:srgbClr val="000000"/>
              </a:solidFill>
            </a:endParaRPr>
          </a:p>
          <a:p>
            <a:pPr>
              <a:buClr>
                <a:srgbClr val="000000"/>
              </a:buClr>
            </a:pPr>
            <a:r>
              <a:rPr lang="sv-SE" sz="2400" dirty="0">
                <a:solidFill>
                  <a:srgbClr val="000000"/>
                </a:solidFill>
              </a:rPr>
              <a:t>31 </a:t>
            </a:r>
            <a:r>
              <a:rPr lang="sv-SE" sz="2400" dirty="0" err="1">
                <a:solidFill>
                  <a:srgbClr val="000000"/>
                </a:solidFill>
              </a:rPr>
              <a:t>countries</a:t>
            </a:r>
            <a:r>
              <a:rPr lang="sv-SE" sz="2400" dirty="0">
                <a:solidFill>
                  <a:srgbClr val="000000"/>
                </a:solidFill>
              </a:rPr>
              <a:t> </a:t>
            </a:r>
            <a:r>
              <a:rPr lang="sv-SE" sz="2400" dirty="0" err="1">
                <a:solidFill>
                  <a:srgbClr val="000000"/>
                </a:solidFill>
              </a:rPr>
              <a:t>across</a:t>
            </a:r>
            <a:r>
              <a:rPr lang="sv-SE" sz="2400" dirty="0">
                <a:solidFill>
                  <a:srgbClr val="000000"/>
                </a:solidFill>
              </a:rPr>
              <a:t> the </a:t>
            </a:r>
            <a:r>
              <a:rPr lang="sv-SE" sz="2400" dirty="0" err="1">
                <a:solidFill>
                  <a:srgbClr val="000000"/>
                </a:solidFill>
              </a:rPr>
              <a:t>world</a:t>
            </a:r>
            <a:r>
              <a:rPr lang="sv-SE" sz="2400" dirty="0">
                <a:solidFill>
                  <a:srgbClr val="000000"/>
                </a:solidFill>
              </a:rPr>
              <a:t> </a:t>
            </a:r>
          </a:p>
          <a:p>
            <a:pPr>
              <a:buClr>
                <a:srgbClr val="000000"/>
              </a:buClr>
            </a:pPr>
            <a:r>
              <a:rPr lang="sv-SE" sz="2400" dirty="0" err="1">
                <a:solidFill>
                  <a:srgbClr val="000000"/>
                </a:solidFill>
              </a:rPr>
              <a:t>with</a:t>
            </a:r>
            <a:r>
              <a:rPr lang="sv-SE" sz="2400" dirty="0">
                <a:solidFill>
                  <a:srgbClr val="000000"/>
                </a:solidFill>
              </a:rPr>
              <a:t> a representation </a:t>
            </a:r>
            <a:r>
              <a:rPr lang="sv-SE" sz="2400" dirty="0" err="1">
                <a:solidFill>
                  <a:srgbClr val="000000"/>
                </a:solidFill>
              </a:rPr>
              <a:t>of</a:t>
            </a:r>
            <a:r>
              <a:rPr lang="sv-SE" sz="2400" dirty="0">
                <a:solidFill>
                  <a:srgbClr val="000000"/>
                </a:solidFill>
              </a:rPr>
              <a:t> 62.7% </a:t>
            </a:r>
            <a:r>
              <a:rPr lang="sv-SE" sz="2400" dirty="0" err="1">
                <a:solidFill>
                  <a:srgbClr val="000000"/>
                </a:solidFill>
              </a:rPr>
              <a:t>of</a:t>
            </a:r>
            <a:r>
              <a:rPr lang="sv-SE" sz="2400" dirty="0">
                <a:solidFill>
                  <a:srgbClr val="000000"/>
                </a:solidFill>
              </a:rPr>
              <a:t> the </a:t>
            </a:r>
            <a:r>
              <a:rPr lang="sv-SE" sz="2400" dirty="0" err="1">
                <a:solidFill>
                  <a:srgbClr val="000000"/>
                </a:solidFill>
              </a:rPr>
              <a:t>whole</a:t>
            </a:r>
            <a:r>
              <a:rPr lang="sv-SE" sz="2400" dirty="0">
                <a:solidFill>
                  <a:srgbClr val="000000"/>
                </a:solidFill>
              </a:rPr>
              <a:t> </a:t>
            </a:r>
            <a:r>
              <a:rPr lang="sv-SE" sz="2400" dirty="0" err="1">
                <a:solidFill>
                  <a:srgbClr val="000000"/>
                </a:solidFill>
              </a:rPr>
              <a:t>world</a:t>
            </a:r>
            <a:r>
              <a:rPr lang="sv-SE" sz="2400" dirty="0">
                <a:solidFill>
                  <a:srgbClr val="000000"/>
                </a:solidFill>
              </a:rPr>
              <a:t> population</a:t>
            </a:r>
            <a:endParaRPr lang="sv-SE" sz="2400" dirty="0"/>
          </a:p>
        </p:txBody>
      </p:sp>
    </p:spTree>
    <p:extLst>
      <p:ext uri="{BB962C8B-B14F-4D97-AF65-F5344CB8AC3E}">
        <p14:creationId xmlns:p14="http://schemas.microsoft.com/office/powerpoint/2010/main" val="17242130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94847ED3-5637-134A-A7DA-9FB2F3B50447}"/>
              </a:ext>
            </a:extLst>
          </p:cNvPr>
          <p:cNvSpPr/>
          <p:nvPr/>
        </p:nvSpPr>
        <p:spPr>
          <a:xfrm>
            <a:off x="1" y="0"/>
            <a:ext cx="7407964" cy="8063746"/>
          </a:xfrm>
          <a:prstGeom prst="rect">
            <a:avLst/>
          </a:prstGeom>
        </p:spPr>
        <p:txBody>
          <a:bodyPr wrap="square">
            <a:spAutoFit/>
          </a:bodyPr>
          <a:lstStyle/>
          <a:p>
            <a:r>
              <a:rPr lang="en" sz="2400" dirty="0">
                <a:solidFill>
                  <a:srgbClr val="073763"/>
                </a:solidFill>
              </a:rPr>
              <a:t>Trauma, psychological pressure, and anxiety</a:t>
            </a:r>
          </a:p>
          <a:p>
            <a:r>
              <a:rPr lang="en" sz="2400" dirty="0">
                <a:solidFill>
                  <a:srgbClr val="073763"/>
                </a:solidFill>
              </a:rPr>
              <a:t>Emerging educational roles of the parents and schools</a:t>
            </a:r>
          </a:p>
          <a:p>
            <a:r>
              <a:rPr lang="en" sz="2400" dirty="0">
                <a:solidFill>
                  <a:srgbClr val="073763"/>
                </a:solidFill>
              </a:rPr>
              <a:t>Support communities and mechanisms</a:t>
            </a:r>
          </a:p>
          <a:p>
            <a:r>
              <a:rPr lang="en" sz="2400" dirty="0">
                <a:solidFill>
                  <a:srgbClr val="073763"/>
                </a:solidFill>
              </a:rPr>
              <a:t>Pedagogy of care and trauma-informed pedagogy</a:t>
            </a:r>
          </a:p>
          <a:p>
            <a:r>
              <a:rPr lang="en" sz="2400" dirty="0">
                <a:solidFill>
                  <a:srgbClr val="073763"/>
                </a:solidFill>
              </a:rPr>
              <a:t>Surveillance, ethics, and data privacy concerns</a:t>
            </a:r>
          </a:p>
          <a:p>
            <a:r>
              <a:rPr lang="en" sz="2400" dirty="0">
                <a:solidFill>
                  <a:srgbClr val="073763"/>
                </a:solidFill>
              </a:rPr>
              <a:t>Digital divide</a:t>
            </a:r>
          </a:p>
          <a:p>
            <a:r>
              <a:rPr lang="en" sz="2400" dirty="0">
                <a:solidFill>
                  <a:srgbClr val="073763"/>
                </a:solidFill>
              </a:rPr>
              <a:t>Essential (soft) skills and digital competencies</a:t>
            </a:r>
          </a:p>
          <a:p>
            <a:r>
              <a:rPr lang="en" sz="2400" dirty="0">
                <a:solidFill>
                  <a:srgbClr val="073763"/>
                </a:solidFill>
              </a:rPr>
              <a:t>Inequity, inequality, and social justice </a:t>
            </a:r>
          </a:p>
          <a:p>
            <a:r>
              <a:rPr lang="en" sz="2400" dirty="0">
                <a:solidFill>
                  <a:srgbClr val="073763"/>
                </a:solidFill>
              </a:rPr>
              <a:t>Openness and open education</a:t>
            </a:r>
          </a:p>
          <a:p>
            <a:endParaRPr lang="en" sz="2800" dirty="0">
              <a:solidFill>
                <a:srgbClr val="073763"/>
              </a:solidFill>
              <a:latin typeface="Avenir Next" panose="020B0503020202020204" pitchFamily="34" charset="0"/>
            </a:endParaRPr>
          </a:p>
          <a:p>
            <a:r>
              <a:rPr lang="en" sz="2800" dirty="0">
                <a:solidFill>
                  <a:srgbClr val="073763"/>
                </a:solidFill>
                <a:latin typeface="Avenir Next" panose="020B0503020202020204" pitchFamily="34" charset="0"/>
              </a:rPr>
              <a:t>Summary:</a:t>
            </a:r>
          </a:p>
          <a:p>
            <a:r>
              <a:rPr lang="sv-SE" sz="2400" dirty="0">
                <a:latin typeface="Avenir Next" panose="020B0503020202020204" pitchFamily="34" charset="0"/>
              </a:rPr>
              <a:t>• Social </a:t>
            </a:r>
            <a:r>
              <a:rPr lang="sv-SE" sz="2400" dirty="0" err="1">
                <a:latin typeface="Avenir Next" panose="020B0503020202020204" pitchFamily="34" charset="0"/>
              </a:rPr>
              <a:t>Issues</a:t>
            </a:r>
            <a:r>
              <a:rPr lang="sv-SE" sz="2400" dirty="0">
                <a:latin typeface="Avenir Next" panose="020B0503020202020204" pitchFamily="34" charset="0"/>
              </a:rPr>
              <a:t>: </a:t>
            </a:r>
            <a:r>
              <a:rPr lang="sv-SE" sz="2400" dirty="0" err="1">
                <a:latin typeface="Avenir Next" panose="020B0503020202020204" pitchFamily="34" charset="0"/>
              </a:rPr>
              <a:t>continuing</a:t>
            </a:r>
            <a:r>
              <a:rPr lang="sv-SE" sz="2400" dirty="0">
                <a:latin typeface="Avenir Next" panose="020B0503020202020204" pitchFamily="34" charset="0"/>
              </a:rPr>
              <a:t> to </a:t>
            </a:r>
            <a:r>
              <a:rPr lang="sv-SE" sz="2400" dirty="0" err="1">
                <a:latin typeface="Avenir Next" panose="020B0503020202020204" pitchFamily="34" charset="0"/>
              </a:rPr>
              <a:t>combat</a:t>
            </a:r>
            <a:r>
              <a:rPr lang="sv-SE" sz="2400" dirty="0">
                <a:latin typeface="Avenir Next" panose="020B0503020202020204" pitchFamily="34" charset="0"/>
              </a:rPr>
              <a:t> </a:t>
            </a:r>
            <a:r>
              <a:rPr lang="sv-SE" sz="2400" dirty="0" err="1">
                <a:latin typeface="Avenir Next" panose="020B0503020202020204" pitchFamily="34" charset="0"/>
              </a:rPr>
              <a:t>inequalities</a:t>
            </a:r>
            <a:r>
              <a:rPr lang="sv-SE" sz="2400" dirty="0">
                <a:latin typeface="Avenir Next" panose="020B0503020202020204" pitchFamily="34" charset="0"/>
              </a:rPr>
              <a:t> </a:t>
            </a:r>
            <a:r>
              <a:rPr lang="sv-SE" sz="2400" dirty="0" err="1">
                <a:latin typeface="Avenir Next" panose="020B0503020202020204" pitchFamily="34" charset="0"/>
              </a:rPr>
              <a:t>during</a:t>
            </a:r>
            <a:r>
              <a:rPr lang="sv-SE" sz="2400" dirty="0">
                <a:latin typeface="Avenir Next" panose="020B0503020202020204" pitchFamily="34" charset="0"/>
              </a:rPr>
              <a:t> </a:t>
            </a:r>
            <a:r>
              <a:rPr lang="sv-SE" sz="2400" dirty="0" err="1">
                <a:latin typeface="Avenir Next" panose="020B0503020202020204" pitchFamily="34" charset="0"/>
              </a:rPr>
              <a:t>crisis</a:t>
            </a:r>
            <a:r>
              <a:rPr lang="sv-SE" sz="2400" dirty="0">
                <a:latin typeface="Avenir Next" panose="020B0503020202020204" pitchFamily="34" charset="0"/>
              </a:rPr>
              <a:t> </a:t>
            </a:r>
          </a:p>
          <a:p>
            <a:r>
              <a:rPr lang="sv-SE" sz="2400" dirty="0">
                <a:latin typeface="Avenir Next" panose="020B0503020202020204" pitchFamily="34" charset="0"/>
              </a:rPr>
              <a:t>• </a:t>
            </a:r>
            <a:r>
              <a:rPr lang="sv-SE" sz="2400" dirty="0" err="1">
                <a:latin typeface="Avenir Next" panose="020B0503020202020204" pitchFamily="34" charset="0"/>
              </a:rPr>
              <a:t>Pedagogical</a:t>
            </a:r>
            <a:r>
              <a:rPr lang="sv-SE" sz="2400" dirty="0">
                <a:latin typeface="Avenir Next" panose="020B0503020202020204" pitchFamily="34" charset="0"/>
              </a:rPr>
              <a:t> </a:t>
            </a:r>
            <a:r>
              <a:rPr lang="sv-SE" sz="2400" dirty="0" err="1">
                <a:latin typeface="Avenir Next" panose="020B0503020202020204" pitchFamily="34" charset="0"/>
              </a:rPr>
              <a:t>challenges</a:t>
            </a:r>
            <a:r>
              <a:rPr lang="sv-SE" sz="2400" dirty="0">
                <a:latin typeface="Avenir Next" panose="020B0503020202020204" pitchFamily="34" charset="0"/>
              </a:rPr>
              <a:t>: </a:t>
            </a:r>
            <a:r>
              <a:rPr lang="sv-SE" sz="2400" dirty="0" err="1">
                <a:latin typeface="Avenir Next" panose="020B0503020202020204" pitchFamily="34" charset="0"/>
              </a:rPr>
              <a:t>adopting</a:t>
            </a:r>
            <a:r>
              <a:rPr lang="sv-SE" sz="2400" dirty="0">
                <a:latin typeface="Avenir Next" panose="020B0503020202020204" pitchFamily="34" charset="0"/>
              </a:rPr>
              <a:t> flexible </a:t>
            </a:r>
            <a:r>
              <a:rPr lang="sv-SE" sz="2400" dirty="0" err="1">
                <a:latin typeface="Avenir Next" panose="020B0503020202020204" pitchFamily="34" charset="0"/>
              </a:rPr>
              <a:t>approaches</a:t>
            </a:r>
            <a:r>
              <a:rPr lang="sv-SE" sz="2400" dirty="0">
                <a:latin typeface="Avenir Next" panose="020B0503020202020204" pitchFamily="34" charset="0"/>
              </a:rPr>
              <a:t> </a:t>
            </a:r>
          </a:p>
          <a:p>
            <a:r>
              <a:rPr lang="sv-SE" sz="2400" dirty="0">
                <a:latin typeface="Avenir Next" panose="020B0503020202020204" pitchFamily="34" charset="0"/>
              </a:rPr>
              <a:t>• </a:t>
            </a:r>
            <a:r>
              <a:rPr lang="sv-SE" sz="2400" dirty="0" err="1">
                <a:latin typeface="Avenir Next" panose="020B0503020202020204" pitchFamily="34" charset="0"/>
              </a:rPr>
              <a:t>Harnessing</a:t>
            </a:r>
            <a:r>
              <a:rPr lang="sv-SE" sz="2400" dirty="0">
                <a:latin typeface="Avenir Next" panose="020B0503020202020204" pitchFamily="34" charset="0"/>
              </a:rPr>
              <a:t> </a:t>
            </a:r>
            <a:r>
              <a:rPr lang="sv-SE" sz="2400" dirty="0" err="1">
                <a:latin typeface="Avenir Next" panose="020B0503020202020204" pitchFamily="34" charset="0"/>
              </a:rPr>
              <a:t>technology</a:t>
            </a:r>
            <a:r>
              <a:rPr lang="sv-SE" sz="2400" dirty="0">
                <a:latin typeface="Avenir Next" panose="020B0503020202020204" pitchFamily="34" charset="0"/>
              </a:rPr>
              <a:t> for </a:t>
            </a:r>
            <a:r>
              <a:rPr lang="sv-SE" sz="2400" dirty="0" err="1">
                <a:latin typeface="Avenir Next" panose="020B0503020202020204" pitchFamily="34" charset="0"/>
              </a:rPr>
              <a:t>teaching</a:t>
            </a:r>
            <a:r>
              <a:rPr lang="sv-SE" sz="2400" dirty="0">
                <a:latin typeface="Avenir Next" panose="020B0503020202020204" pitchFamily="34" charset="0"/>
              </a:rPr>
              <a:t> and </a:t>
            </a:r>
            <a:r>
              <a:rPr lang="sv-SE" sz="2400" dirty="0" err="1">
                <a:latin typeface="Avenir Next" panose="020B0503020202020204" pitchFamily="34" charset="0"/>
              </a:rPr>
              <a:t>learning</a:t>
            </a:r>
            <a:r>
              <a:rPr lang="sv-SE" sz="2400" dirty="0">
                <a:latin typeface="Avenir Next" panose="020B0503020202020204" pitchFamily="34" charset="0"/>
              </a:rPr>
              <a:t> </a:t>
            </a:r>
          </a:p>
          <a:p>
            <a:r>
              <a:rPr lang="sv-SE" sz="2400" dirty="0">
                <a:latin typeface="Avenir Next" panose="020B0503020202020204" pitchFamily="34" charset="0"/>
              </a:rPr>
              <a:t>• </a:t>
            </a:r>
            <a:r>
              <a:rPr lang="sv-SE" sz="2400" dirty="0" err="1">
                <a:latin typeface="Avenir Next" panose="020B0503020202020204" pitchFamily="34" charset="0"/>
              </a:rPr>
              <a:t>Psychological</a:t>
            </a:r>
            <a:r>
              <a:rPr lang="sv-SE" sz="2400" dirty="0">
                <a:latin typeface="Avenir Next" panose="020B0503020202020204" pitchFamily="34" charset="0"/>
              </a:rPr>
              <a:t> dimension. </a:t>
            </a:r>
          </a:p>
          <a:p>
            <a:endParaRPr lang="en" sz="2800" dirty="0">
              <a:solidFill>
                <a:srgbClr val="073763"/>
              </a:solidFill>
            </a:endParaRPr>
          </a:p>
          <a:p>
            <a:endParaRPr lang="en" sz="1600" dirty="0">
              <a:solidFill>
                <a:srgbClr val="073763"/>
              </a:solidFill>
            </a:endParaRPr>
          </a:p>
          <a:p>
            <a:endParaRPr lang="en" sz="1600" dirty="0">
              <a:solidFill>
                <a:srgbClr val="073763"/>
              </a:solidFill>
            </a:endParaRPr>
          </a:p>
          <a:p>
            <a:endParaRPr lang="en" dirty="0">
              <a:solidFill>
                <a:srgbClr val="073763"/>
              </a:solidFill>
            </a:endParaRPr>
          </a:p>
        </p:txBody>
      </p:sp>
      <p:sp>
        <p:nvSpPr>
          <p:cNvPr id="4" name="Underrubrik 3">
            <a:extLst>
              <a:ext uri="{FF2B5EF4-FFF2-40B4-BE49-F238E27FC236}">
                <a16:creationId xmlns:a16="http://schemas.microsoft.com/office/drawing/2014/main" id="{ACAD0EF2-BBC3-E84A-9DCB-FC8DF4EA15BA}"/>
              </a:ext>
            </a:extLst>
          </p:cNvPr>
          <p:cNvSpPr>
            <a:spLocks noGrp="1"/>
          </p:cNvSpPr>
          <p:nvPr>
            <p:ph type="subTitle" idx="1"/>
          </p:nvPr>
        </p:nvSpPr>
        <p:spPr>
          <a:xfrm>
            <a:off x="8197352" y="0"/>
            <a:ext cx="3351729" cy="6858000"/>
          </a:xfrm>
        </p:spPr>
        <p:txBody>
          <a:bodyPr>
            <a:normAutofit fontScale="92500" lnSpcReduction="10000"/>
          </a:bodyPr>
          <a:lstStyle/>
          <a:p>
            <a:pPr>
              <a:spcAft>
                <a:spcPts val="2133"/>
              </a:spcAft>
            </a:pPr>
            <a:r>
              <a:rPr lang="en" sz="2500" b="1" dirty="0">
                <a:solidFill>
                  <a:srgbClr val="073763"/>
                </a:solidFill>
              </a:rPr>
              <a:t>Final thoughts</a:t>
            </a:r>
            <a:endParaRPr lang="sv-SE" sz="2500" b="1" dirty="0"/>
          </a:p>
          <a:p>
            <a:pPr>
              <a:spcAft>
                <a:spcPts val="2133"/>
              </a:spcAft>
            </a:pPr>
            <a:r>
              <a:rPr lang="sv-SE" sz="2500" dirty="0">
                <a:solidFill>
                  <a:srgbClr val="000000"/>
                </a:solidFill>
              </a:rPr>
              <a:t>“...as </a:t>
            </a:r>
            <a:r>
              <a:rPr lang="sv-SE" sz="2500" dirty="0" err="1">
                <a:solidFill>
                  <a:srgbClr val="000000"/>
                </a:solidFill>
              </a:rPr>
              <a:t>well</a:t>
            </a:r>
            <a:r>
              <a:rPr lang="sv-SE" sz="2500" dirty="0">
                <a:solidFill>
                  <a:srgbClr val="000000"/>
                </a:solidFill>
              </a:rPr>
              <a:t> as </a:t>
            </a:r>
            <a:r>
              <a:rPr lang="sv-SE" sz="2500" dirty="0" err="1">
                <a:solidFill>
                  <a:srgbClr val="000000"/>
                </a:solidFill>
              </a:rPr>
              <a:t>creating</a:t>
            </a:r>
            <a:r>
              <a:rPr lang="sv-SE" sz="2500" dirty="0">
                <a:solidFill>
                  <a:srgbClr val="000000"/>
                </a:solidFill>
              </a:rPr>
              <a:t> problems in the </a:t>
            </a:r>
            <a:r>
              <a:rPr lang="sv-SE" sz="2500" dirty="0" err="1">
                <a:solidFill>
                  <a:srgbClr val="000000"/>
                </a:solidFill>
              </a:rPr>
              <a:t>educational</a:t>
            </a:r>
            <a:r>
              <a:rPr lang="sv-SE" sz="2500" dirty="0">
                <a:solidFill>
                  <a:srgbClr val="000000"/>
                </a:solidFill>
              </a:rPr>
              <a:t> landscape </a:t>
            </a:r>
            <a:r>
              <a:rPr lang="sv-SE" sz="2500" dirty="0" err="1">
                <a:solidFill>
                  <a:srgbClr val="000000"/>
                </a:solidFill>
              </a:rPr>
              <a:t>peculiar</a:t>
            </a:r>
            <a:r>
              <a:rPr lang="sv-SE" sz="2500" dirty="0">
                <a:solidFill>
                  <a:srgbClr val="000000"/>
                </a:solidFill>
              </a:rPr>
              <a:t> to Covid-19, the </a:t>
            </a:r>
            <a:r>
              <a:rPr lang="sv-SE" sz="2500" dirty="0" err="1">
                <a:solidFill>
                  <a:srgbClr val="000000"/>
                </a:solidFill>
              </a:rPr>
              <a:t>pandemic</a:t>
            </a:r>
            <a:r>
              <a:rPr lang="sv-SE" sz="2500" dirty="0">
                <a:solidFill>
                  <a:srgbClr val="000000"/>
                </a:solidFill>
              </a:rPr>
              <a:t>, in </a:t>
            </a:r>
            <a:r>
              <a:rPr lang="sv-SE" sz="2500" dirty="0" err="1">
                <a:solidFill>
                  <a:srgbClr val="000000"/>
                </a:solidFill>
              </a:rPr>
              <a:t>fact</a:t>
            </a:r>
            <a:r>
              <a:rPr lang="sv-SE" sz="2500" dirty="0">
                <a:solidFill>
                  <a:srgbClr val="000000"/>
                </a:solidFill>
              </a:rPr>
              <a:t>, </a:t>
            </a:r>
            <a:r>
              <a:rPr lang="sv-SE" sz="2500" dirty="0" err="1">
                <a:solidFill>
                  <a:srgbClr val="000000"/>
                </a:solidFill>
              </a:rPr>
              <a:t>exposed</a:t>
            </a:r>
            <a:r>
              <a:rPr lang="sv-SE" sz="2500" dirty="0">
                <a:solidFill>
                  <a:srgbClr val="000000"/>
                </a:solidFill>
              </a:rPr>
              <a:t> and </a:t>
            </a:r>
            <a:r>
              <a:rPr lang="sv-SE" sz="2500" dirty="0" err="1">
                <a:solidFill>
                  <a:srgbClr val="000000"/>
                </a:solidFill>
              </a:rPr>
              <a:t>surfaced</a:t>
            </a:r>
            <a:r>
              <a:rPr lang="sv-SE" sz="2500" dirty="0">
                <a:solidFill>
                  <a:srgbClr val="000000"/>
                </a:solidFill>
              </a:rPr>
              <a:t> </a:t>
            </a:r>
            <a:r>
              <a:rPr lang="sv-SE" sz="2500" dirty="0" err="1">
                <a:solidFill>
                  <a:srgbClr val="000000"/>
                </a:solidFill>
              </a:rPr>
              <a:t>already</a:t>
            </a:r>
            <a:r>
              <a:rPr lang="sv-SE" sz="2500" dirty="0">
                <a:solidFill>
                  <a:srgbClr val="000000"/>
                </a:solidFill>
              </a:rPr>
              <a:t> </a:t>
            </a:r>
            <a:r>
              <a:rPr lang="sv-SE" sz="2500" dirty="0" err="1">
                <a:solidFill>
                  <a:srgbClr val="000000"/>
                </a:solidFill>
              </a:rPr>
              <a:t>existing</a:t>
            </a:r>
            <a:r>
              <a:rPr lang="sv-SE" sz="2500" dirty="0">
                <a:solidFill>
                  <a:srgbClr val="000000"/>
                </a:solidFill>
              </a:rPr>
              <a:t> problems…”</a:t>
            </a:r>
          </a:p>
          <a:p>
            <a:pPr>
              <a:spcAft>
                <a:spcPts val="2133"/>
              </a:spcAft>
            </a:pPr>
            <a:r>
              <a:rPr lang="sv-SE" sz="2500" dirty="0" err="1"/>
              <a:t>Bozkurt</a:t>
            </a:r>
            <a:r>
              <a:rPr lang="sv-SE" sz="2500" dirty="0"/>
              <a:t> et al. (2020). A global </a:t>
            </a:r>
            <a:r>
              <a:rPr lang="sv-SE" sz="2500" dirty="0" err="1"/>
              <a:t>outlook</a:t>
            </a:r>
            <a:r>
              <a:rPr lang="sv-SE" sz="2500" dirty="0"/>
              <a:t> to the </a:t>
            </a:r>
            <a:r>
              <a:rPr lang="sv-SE" sz="2500" dirty="0" err="1"/>
              <a:t>interruption</a:t>
            </a:r>
            <a:r>
              <a:rPr lang="sv-SE" sz="2500" dirty="0"/>
              <a:t> </a:t>
            </a:r>
            <a:r>
              <a:rPr lang="sv-SE" sz="2500" dirty="0" err="1"/>
              <a:t>of</a:t>
            </a:r>
            <a:r>
              <a:rPr lang="sv-SE" sz="2500" dirty="0"/>
              <a:t> </a:t>
            </a:r>
            <a:r>
              <a:rPr lang="sv-SE" sz="2500" dirty="0" err="1"/>
              <a:t>education</a:t>
            </a:r>
            <a:r>
              <a:rPr lang="sv-SE" sz="2500" dirty="0"/>
              <a:t> </a:t>
            </a:r>
            <a:r>
              <a:rPr lang="sv-SE" sz="2500" dirty="0" err="1"/>
              <a:t>due</a:t>
            </a:r>
            <a:r>
              <a:rPr lang="sv-SE" sz="2500" dirty="0"/>
              <a:t> to COVID-19 </a:t>
            </a:r>
            <a:r>
              <a:rPr lang="sv-SE" sz="2500" dirty="0" err="1"/>
              <a:t>pandemic</a:t>
            </a:r>
            <a:r>
              <a:rPr lang="sv-SE" sz="2500" dirty="0"/>
              <a:t>: </a:t>
            </a:r>
            <a:r>
              <a:rPr lang="sv-SE" sz="2500" dirty="0" err="1"/>
              <a:t>Navigating</a:t>
            </a:r>
            <a:r>
              <a:rPr lang="sv-SE" sz="2500" dirty="0"/>
              <a:t> in a </a:t>
            </a:r>
            <a:r>
              <a:rPr lang="sv-SE" sz="2500" dirty="0" err="1"/>
              <a:t>time</a:t>
            </a:r>
            <a:r>
              <a:rPr lang="sv-SE" sz="2500" dirty="0"/>
              <a:t> </a:t>
            </a:r>
            <a:r>
              <a:rPr lang="sv-SE" sz="2500" dirty="0" err="1"/>
              <a:t>of</a:t>
            </a:r>
            <a:r>
              <a:rPr lang="sv-SE" sz="2500" dirty="0"/>
              <a:t> </a:t>
            </a:r>
            <a:r>
              <a:rPr lang="sv-SE" sz="2500" dirty="0" err="1"/>
              <a:t>uncertainty</a:t>
            </a:r>
            <a:r>
              <a:rPr lang="sv-SE" sz="2500" dirty="0"/>
              <a:t> and </a:t>
            </a:r>
            <a:r>
              <a:rPr lang="sv-SE" sz="2500" dirty="0" err="1"/>
              <a:t>crisis</a:t>
            </a:r>
            <a:r>
              <a:rPr lang="sv-SE" sz="2500" dirty="0"/>
              <a:t>. </a:t>
            </a:r>
            <a:r>
              <a:rPr lang="sv-SE" sz="2500" dirty="0" err="1"/>
              <a:t>Asian</a:t>
            </a:r>
            <a:r>
              <a:rPr lang="sv-SE" sz="2500" dirty="0"/>
              <a:t> Journal </a:t>
            </a:r>
            <a:r>
              <a:rPr lang="sv-SE" sz="2500" dirty="0" err="1"/>
              <a:t>of</a:t>
            </a:r>
            <a:r>
              <a:rPr lang="sv-SE" sz="2500" dirty="0"/>
              <a:t> </a:t>
            </a:r>
            <a:r>
              <a:rPr lang="sv-SE" sz="2500" dirty="0" err="1"/>
              <a:t>Distance</a:t>
            </a:r>
            <a:r>
              <a:rPr lang="sv-SE" sz="2500" dirty="0"/>
              <a:t> </a:t>
            </a:r>
            <a:r>
              <a:rPr lang="sv-SE" sz="2500" dirty="0" err="1"/>
              <a:t>Education</a:t>
            </a:r>
            <a:r>
              <a:rPr lang="sv-SE" sz="2500" dirty="0"/>
              <a:t>, 15(1), 1-126. </a:t>
            </a:r>
            <a:r>
              <a:rPr lang="sv-SE" sz="2500" dirty="0" err="1"/>
              <a:t>https</a:t>
            </a:r>
            <a:r>
              <a:rPr lang="sv-SE" sz="2500" dirty="0"/>
              <a:t>://</a:t>
            </a:r>
            <a:r>
              <a:rPr lang="sv-SE" sz="2500" dirty="0" err="1"/>
              <a:t>doi.org</a:t>
            </a:r>
            <a:r>
              <a:rPr lang="sv-SE" sz="2500" dirty="0"/>
              <a:t>/10.5281/zenodo.3878572</a:t>
            </a:r>
          </a:p>
          <a:p>
            <a:endParaRPr lang="sv-SE" dirty="0"/>
          </a:p>
        </p:txBody>
      </p:sp>
      <p:pic>
        <p:nvPicPr>
          <p:cNvPr id="5" name="Picture 2" descr="Figure 1. Countries represented in the research.">
            <a:extLst>
              <a:ext uri="{FF2B5EF4-FFF2-40B4-BE49-F238E27FC236}">
                <a16:creationId xmlns:a16="http://schemas.microsoft.com/office/drawing/2014/main" id="{969EE613-4FA0-0F4F-8015-23987CBABCEB}"/>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995768" y="2302603"/>
            <a:ext cx="2459463" cy="15925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9893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F0B19CC0-77F6-6B48-99C4-7D69A2F7E006}"/>
              </a:ext>
            </a:extLst>
          </p:cNvPr>
          <p:cNvPicPr>
            <a:picLocks noChangeAspect="1"/>
          </p:cNvPicPr>
          <p:nvPr/>
        </p:nvPicPr>
        <p:blipFill>
          <a:blip r:embed="rId2"/>
          <a:stretch>
            <a:fillRect/>
          </a:stretch>
        </p:blipFill>
        <p:spPr>
          <a:xfrm>
            <a:off x="643467" y="1002623"/>
            <a:ext cx="10905066" cy="4852753"/>
          </a:xfrm>
          <a:prstGeom prst="rect">
            <a:avLst/>
          </a:prstGeom>
        </p:spPr>
      </p:pic>
    </p:spTree>
    <p:extLst>
      <p:ext uri="{BB962C8B-B14F-4D97-AF65-F5344CB8AC3E}">
        <p14:creationId xmlns:p14="http://schemas.microsoft.com/office/powerpoint/2010/main" val="10027164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4F132AD-EA6C-FA4E-A31F-45B2B2D0BA8B}"/>
              </a:ext>
            </a:extLst>
          </p:cNvPr>
          <p:cNvSpPr>
            <a:spLocks noGrp="1"/>
          </p:cNvSpPr>
          <p:nvPr>
            <p:ph type="title"/>
          </p:nvPr>
        </p:nvSpPr>
        <p:spPr/>
        <p:txBody>
          <a:bodyPr/>
          <a:lstStyle/>
          <a:p>
            <a:r>
              <a:rPr lang="sv-SE" dirty="0"/>
              <a:t>ABSTRACT OEB GLOBAL 2021</a:t>
            </a:r>
          </a:p>
        </p:txBody>
      </p:sp>
      <p:sp>
        <p:nvSpPr>
          <p:cNvPr id="3" name="Platshållare för innehåll 2">
            <a:extLst>
              <a:ext uri="{FF2B5EF4-FFF2-40B4-BE49-F238E27FC236}">
                <a16:creationId xmlns:a16="http://schemas.microsoft.com/office/drawing/2014/main" id="{1D7697EB-8690-7E4A-9444-AC803A4350B1}"/>
              </a:ext>
            </a:extLst>
          </p:cNvPr>
          <p:cNvSpPr>
            <a:spLocks noGrp="1"/>
          </p:cNvSpPr>
          <p:nvPr>
            <p:ph idx="1"/>
          </p:nvPr>
        </p:nvSpPr>
        <p:spPr/>
        <p:txBody>
          <a:bodyPr>
            <a:normAutofit fontScale="62500" lnSpcReduction="20000"/>
          </a:bodyPr>
          <a:lstStyle/>
          <a:p>
            <a:r>
              <a:rPr lang="sv-SE" dirty="0" err="1"/>
              <a:t>This</a:t>
            </a:r>
            <a:r>
              <a:rPr lang="sv-SE" dirty="0"/>
              <a:t> session </a:t>
            </a:r>
            <a:r>
              <a:rPr lang="sv-SE" dirty="0" err="1"/>
              <a:t>will</a:t>
            </a:r>
            <a:r>
              <a:rPr lang="sv-SE" dirty="0"/>
              <a:t> </a:t>
            </a:r>
            <a:r>
              <a:rPr lang="sv-SE" dirty="0" err="1"/>
              <a:t>take</a:t>
            </a:r>
            <a:r>
              <a:rPr lang="sv-SE" dirty="0"/>
              <a:t> the </a:t>
            </a:r>
            <a:r>
              <a:rPr lang="sv-SE" dirty="0" err="1"/>
              <a:t>stand</a:t>
            </a:r>
            <a:r>
              <a:rPr lang="sv-SE" dirty="0"/>
              <a:t> in </a:t>
            </a:r>
            <a:r>
              <a:rPr lang="sv-SE" dirty="0" err="1"/>
              <a:t>current</a:t>
            </a:r>
            <a:r>
              <a:rPr lang="sv-SE" dirty="0"/>
              <a:t> global </a:t>
            </a:r>
            <a:r>
              <a:rPr lang="sv-SE" dirty="0" err="1"/>
              <a:t>initiatives</a:t>
            </a:r>
            <a:r>
              <a:rPr lang="sv-SE" dirty="0"/>
              <a:t> on the </a:t>
            </a:r>
            <a:r>
              <a:rPr lang="sv-SE" dirty="0" err="1"/>
              <a:t>futures</a:t>
            </a:r>
            <a:r>
              <a:rPr lang="sv-SE" dirty="0"/>
              <a:t> </a:t>
            </a:r>
            <a:r>
              <a:rPr lang="sv-SE" dirty="0" err="1"/>
              <a:t>of</a:t>
            </a:r>
            <a:r>
              <a:rPr lang="sv-SE" dirty="0"/>
              <a:t> </a:t>
            </a:r>
            <a:r>
              <a:rPr lang="sv-SE" dirty="0" err="1"/>
              <a:t>education</a:t>
            </a:r>
            <a:r>
              <a:rPr lang="sv-SE" dirty="0"/>
              <a:t> in the </a:t>
            </a:r>
            <a:r>
              <a:rPr lang="sv-SE" dirty="0" err="1"/>
              <a:t>context</a:t>
            </a:r>
            <a:r>
              <a:rPr lang="sv-SE" dirty="0"/>
              <a:t> </a:t>
            </a:r>
            <a:r>
              <a:rPr lang="sv-SE" dirty="0" err="1"/>
              <a:t>of</a:t>
            </a:r>
            <a:r>
              <a:rPr lang="sv-SE" dirty="0"/>
              <a:t> social </a:t>
            </a:r>
            <a:r>
              <a:rPr lang="sv-SE" dirty="0" err="1"/>
              <a:t>justice</a:t>
            </a:r>
            <a:r>
              <a:rPr lang="sv-SE" dirty="0"/>
              <a:t> and human </a:t>
            </a:r>
            <a:r>
              <a:rPr lang="sv-SE" dirty="0" err="1"/>
              <a:t>rights</a:t>
            </a:r>
            <a:r>
              <a:rPr lang="sv-SE" dirty="0"/>
              <a:t>. </a:t>
            </a:r>
            <a:r>
              <a:rPr lang="sv-SE" dirty="0" err="1"/>
              <a:t>There</a:t>
            </a:r>
            <a:r>
              <a:rPr lang="sv-SE" dirty="0"/>
              <a:t> is an </a:t>
            </a:r>
            <a:r>
              <a:rPr lang="sv-SE" dirty="0" err="1"/>
              <a:t>urgency</a:t>
            </a:r>
            <a:r>
              <a:rPr lang="sv-SE" dirty="0"/>
              <a:t> for a </a:t>
            </a:r>
            <a:r>
              <a:rPr lang="sv-SE" dirty="0" err="1"/>
              <a:t>change</a:t>
            </a:r>
            <a:r>
              <a:rPr lang="sv-SE" dirty="0"/>
              <a:t> </a:t>
            </a:r>
            <a:r>
              <a:rPr lang="sv-SE" dirty="0" err="1"/>
              <a:t>of</a:t>
            </a:r>
            <a:r>
              <a:rPr lang="sv-SE" dirty="0"/>
              <a:t> </a:t>
            </a:r>
            <a:r>
              <a:rPr lang="sv-SE" dirty="0" err="1"/>
              <a:t>course</a:t>
            </a:r>
            <a:r>
              <a:rPr lang="sv-SE" dirty="0"/>
              <a:t> in </a:t>
            </a:r>
            <a:r>
              <a:rPr lang="sv-SE" dirty="0" err="1"/>
              <a:t>education</a:t>
            </a:r>
            <a:r>
              <a:rPr lang="sv-SE" dirty="0"/>
              <a:t> and in the </a:t>
            </a:r>
            <a:r>
              <a:rPr lang="sv-SE" dirty="0" err="1"/>
              <a:t>way</a:t>
            </a:r>
            <a:r>
              <a:rPr lang="sv-SE" dirty="0"/>
              <a:t> </a:t>
            </a:r>
            <a:r>
              <a:rPr lang="sv-SE" dirty="0" err="1"/>
              <a:t>we</a:t>
            </a:r>
            <a:r>
              <a:rPr lang="sv-SE" dirty="0"/>
              <a:t> look at </a:t>
            </a:r>
            <a:r>
              <a:rPr lang="sv-SE" dirty="0" err="1"/>
              <a:t>learning</a:t>
            </a:r>
            <a:r>
              <a:rPr lang="sv-SE" dirty="0"/>
              <a:t> for all, </a:t>
            </a:r>
            <a:r>
              <a:rPr lang="sv-SE" dirty="0" err="1"/>
              <a:t>especially</a:t>
            </a:r>
            <a:r>
              <a:rPr lang="sv-SE" dirty="0"/>
              <a:t> at a </a:t>
            </a:r>
            <a:r>
              <a:rPr lang="sv-SE" dirty="0" err="1"/>
              <a:t>time</a:t>
            </a:r>
            <a:r>
              <a:rPr lang="sv-SE" dirty="0"/>
              <a:t> </a:t>
            </a:r>
            <a:r>
              <a:rPr lang="sv-SE" dirty="0" err="1"/>
              <a:t>of</a:t>
            </a:r>
            <a:r>
              <a:rPr lang="sv-SE" dirty="0"/>
              <a:t> </a:t>
            </a:r>
            <a:r>
              <a:rPr lang="sv-SE" dirty="0" err="1"/>
              <a:t>profound</a:t>
            </a:r>
            <a:r>
              <a:rPr lang="sv-SE" dirty="0"/>
              <a:t> </a:t>
            </a:r>
            <a:r>
              <a:rPr lang="sv-SE" dirty="0" err="1"/>
              <a:t>crises</a:t>
            </a:r>
            <a:r>
              <a:rPr lang="sv-SE" dirty="0"/>
              <a:t> in </a:t>
            </a:r>
            <a:r>
              <a:rPr lang="sv-SE" dirty="0" err="1"/>
              <a:t>health</a:t>
            </a:r>
            <a:r>
              <a:rPr lang="sv-SE" dirty="0"/>
              <a:t>, </a:t>
            </a:r>
            <a:r>
              <a:rPr lang="sv-SE" dirty="0" err="1"/>
              <a:t>governance</a:t>
            </a:r>
            <a:r>
              <a:rPr lang="sv-SE" dirty="0"/>
              <a:t>, </a:t>
            </a:r>
            <a:r>
              <a:rPr lang="sv-SE" dirty="0" err="1"/>
              <a:t>economics</a:t>
            </a:r>
            <a:r>
              <a:rPr lang="sv-SE" dirty="0"/>
              <a:t> and the </a:t>
            </a:r>
            <a:r>
              <a:rPr lang="sv-SE" dirty="0" err="1"/>
              <a:t>environment</a:t>
            </a:r>
            <a:r>
              <a:rPr lang="sv-SE" dirty="0"/>
              <a:t> - and to show </a:t>
            </a:r>
            <a:r>
              <a:rPr lang="sv-SE" dirty="0" err="1"/>
              <a:t>how</a:t>
            </a:r>
            <a:r>
              <a:rPr lang="sv-SE" dirty="0"/>
              <a:t> </a:t>
            </a:r>
            <a:r>
              <a:rPr lang="sv-SE" dirty="0" err="1"/>
              <a:t>education</a:t>
            </a:r>
            <a:r>
              <a:rPr lang="sv-SE" dirty="0"/>
              <a:t> </a:t>
            </a:r>
            <a:r>
              <a:rPr lang="sv-SE" dirty="0" err="1"/>
              <a:t>can</a:t>
            </a:r>
            <a:r>
              <a:rPr lang="sv-SE" dirty="0"/>
              <a:t> be regenerative. At </a:t>
            </a:r>
            <a:r>
              <a:rPr lang="sv-SE" dirty="0" err="1"/>
              <a:t>this</a:t>
            </a:r>
            <a:r>
              <a:rPr lang="sv-SE" dirty="0"/>
              <a:t> moment </a:t>
            </a:r>
            <a:r>
              <a:rPr lang="sv-SE" dirty="0" err="1"/>
              <a:t>of</a:t>
            </a:r>
            <a:r>
              <a:rPr lang="sv-SE" dirty="0"/>
              <a:t> </a:t>
            </a:r>
            <a:r>
              <a:rPr lang="sv-SE" dirty="0" err="1"/>
              <a:t>historic</a:t>
            </a:r>
            <a:r>
              <a:rPr lang="sv-SE" dirty="0"/>
              <a:t> </a:t>
            </a:r>
            <a:r>
              <a:rPr lang="sv-SE" dirty="0" err="1"/>
              <a:t>transition</a:t>
            </a:r>
            <a:r>
              <a:rPr lang="sv-SE" dirty="0"/>
              <a:t>, </a:t>
            </a:r>
            <a:r>
              <a:rPr lang="sv-SE" dirty="0" err="1"/>
              <a:t>there</a:t>
            </a:r>
            <a:r>
              <a:rPr lang="sv-SE" dirty="0"/>
              <a:t> is an urgent </a:t>
            </a:r>
            <a:r>
              <a:rPr lang="sv-SE" dirty="0" err="1"/>
              <a:t>need</a:t>
            </a:r>
            <a:r>
              <a:rPr lang="sv-SE" dirty="0"/>
              <a:t> for </a:t>
            </a:r>
            <a:r>
              <a:rPr lang="sv-SE" dirty="0" err="1"/>
              <a:t>education</a:t>
            </a:r>
            <a:r>
              <a:rPr lang="sv-SE" dirty="0"/>
              <a:t> to be </a:t>
            </a:r>
            <a:r>
              <a:rPr lang="sv-SE" dirty="0" err="1"/>
              <a:t>able</a:t>
            </a:r>
            <a:r>
              <a:rPr lang="sv-SE" dirty="0"/>
              <a:t> to </a:t>
            </a:r>
            <a:r>
              <a:rPr lang="sv-SE" dirty="0" err="1"/>
              <a:t>value</a:t>
            </a:r>
            <a:r>
              <a:rPr lang="sv-SE" dirty="0"/>
              <a:t> the public and </a:t>
            </a:r>
            <a:r>
              <a:rPr lang="sv-SE" dirty="0" err="1"/>
              <a:t>shared</a:t>
            </a:r>
            <a:r>
              <a:rPr lang="sv-SE" dirty="0"/>
              <a:t> dimensions </a:t>
            </a:r>
            <a:r>
              <a:rPr lang="sv-SE" dirty="0" err="1"/>
              <a:t>of</a:t>
            </a:r>
            <a:r>
              <a:rPr lang="sv-SE" dirty="0"/>
              <a:t> the </a:t>
            </a:r>
            <a:r>
              <a:rPr lang="sv-SE" dirty="0" err="1"/>
              <a:t>world</a:t>
            </a:r>
            <a:r>
              <a:rPr lang="sv-SE" dirty="0"/>
              <a:t> and to </a:t>
            </a:r>
            <a:r>
              <a:rPr lang="sv-SE" dirty="0" err="1"/>
              <a:t>strengthen</a:t>
            </a:r>
            <a:r>
              <a:rPr lang="sv-SE" dirty="0"/>
              <a:t> the </a:t>
            </a:r>
            <a:r>
              <a:rPr lang="sv-SE" dirty="0" err="1"/>
              <a:t>ways</a:t>
            </a:r>
            <a:r>
              <a:rPr lang="sv-SE" dirty="0"/>
              <a:t> in </a:t>
            </a:r>
            <a:r>
              <a:rPr lang="sv-SE" dirty="0" err="1"/>
              <a:t>which</a:t>
            </a:r>
            <a:r>
              <a:rPr lang="sv-SE" dirty="0"/>
              <a:t> </a:t>
            </a:r>
            <a:r>
              <a:rPr lang="sv-SE" dirty="0" err="1"/>
              <a:t>we</a:t>
            </a:r>
            <a:r>
              <a:rPr lang="sv-SE" dirty="0"/>
              <a:t> </a:t>
            </a:r>
            <a:r>
              <a:rPr lang="sv-SE" dirty="0" err="1"/>
              <a:t>learn</a:t>
            </a:r>
            <a:r>
              <a:rPr lang="sv-SE" dirty="0"/>
              <a:t> </a:t>
            </a:r>
            <a:r>
              <a:rPr lang="sv-SE" dirty="0" err="1"/>
              <a:t>together</a:t>
            </a:r>
            <a:r>
              <a:rPr lang="sv-SE" dirty="0"/>
              <a:t>. </a:t>
            </a:r>
            <a:r>
              <a:rPr lang="sv-SE" dirty="0" err="1"/>
              <a:t>Despite</a:t>
            </a:r>
            <a:r>
              <a:rPr lang="sv-SE" dirty="0"/>
              <a:t> </a:t>
            </a:r>
            <a:r>
              <a:rPr lang="sv-SE" dirty="0" err="1"/>
              <a:t>great</a:t>
            </a:r>
            <a:r>
              <a:rPr lang="sv-SE" dirty="0"/>
              <a:t> </a:t>
            </a:r>
            <a:r>
              <a:rPr lang="sv-SE" dirty="0" err="1"/>
              <a:t>efforts</a:t>
            </a:r>
            <a:r>
              <a:rPr lang="sv-SE" dirty="0"/>
              <a:t>, </a:t>
            </a:r>
            <a:r>
              <a:rPr lang="sv-SE" dirty="0" err="1"/>
              <a:t>our</a:t>
            </a:r>
            <a:r>
              <a:rPr lang="sv-SE" dirty="0"/>
              <a:t> </a:t>
            </a:r>
            <a:r>
              <a:rPr lang="sv-SE" dirty="0" err="1"/>
              <a:t>current</a:t>
            </a:r>
            <a:r>
              <a:rPr lang="sv-SE" dirty="0"/>
              <a:t> </a:t>
            </a:r>
            <a:r>
              <a:rPr lang="sv-SE" dirty="0" err="1"/>
              <a:t>education</a:t>
            </a:r>
            <a:r>
              <a:rPr lang="sv-SE" dirty="0"/>
              <a:t> </a:t>
            </a:r>
            <a:r>
              <a:rPr lang="sv-SE" dirty="0" err="1"/>
              <a:t>strategies</a:t>
            </a:r>
            <a:r>
              <a:rPr lang="sv-SE" dirty="0"/>
              <a:t> </a:t>
            </a:r>
            <a:r>
              <a:rPr lang="sv-SE" dirty="0" err="1"/>
              <a:t>have</a:t>
            </a:r>
            <a:r>
              <a:rPr lang="sv-SE" dirty="0"/>
              <a:t> </a:t>
            </a:r>
            <a:r>
              <a:rPr lang="sv-SE" dirty="0" err="1"/>
              <a:t>failed</a:t>
            </a:r>
            <a:r>
              <a:rPr lang="sv-SE" dirty="0"/>
              <a:t> to </a:t>
            </a:r>
            <a:r>
              <a:rPr lang="sv-SE" dirty="0" err="1"/>
              <a:t>ensure</a:t>
            </a:r>
            <a:r>
              <a:rPr lang="sv-SE" dirty="0"/>
              <a:t> </a:t>
            </a:r>
            <a:r>
              <a:rPr lang="sv-SE" dirty="0" err="1"/>
              <a:t>equal</a:t>
            </a:r>
            <a:r>
              <a:rPr lang="sv-SE" dirty="0"/>
              <a:t> </a:t>
            </a:r>
            <a:r>
              <a:rPr lang="sv-SE" dirty="0" err="1"/>
              <a:t>educational</a:t>
            </a:r>
            <a:r>
              <a:rPr lang="sv-SE" dirty="0"/>
              <a:t> </a:t>
            </a:r>
            <a:r>
              <a:rPr lang="sv-SE" dirty="0" err="1"/>
              <a:t>opportunities</a:t>
            </a:r>
            <a:r>
              <a:rPr lang="sv-SE" dirty="0"/>
              <a:t> for all. </a:t>
            </a:r>
            <a:r>
              <a:rPr lang="sv-SE" dirty="0" err="1"/>
              <a:t>They</a:t>
            </a:r>
            <a:r>
              <a:rPr lang="sv-SE" dirty="0"/>
              <a:t> </a:t>
            </a:r>
            <a:r>
              <a:rPr lang="sv-SE" dirty="0" err="1"/>
              <a:t>are</a:t>
            </a:r>
            <a:r>
              <a:rPr lang="sv-SE" dirty="0"/>
              <a:t> </a:t>
            </a:r>
            <a:r>
              <a:rPr lang="sv-SE" dirty="0" err="1"/>
              <a:t>even</a:t>
            </a:r>
            <a:r>
              <a:rPr lang="sv-SE" dirty="0"/>
              <a:t> less </a:t>
            </a:r>
            <a:r>
              <a:rPr lang="sv-SE" dirty="0" err="1"/>
              <a:t>able</a:t>
            </a:r>
            <a:r>
              <a:rPr lang="sv-SE" dirty="0"/>
              <a:t> to </a:t>
            </a:r>
            <a:r>
              <a:rPr lang="sv-SE" dirty="0" err="1"/>
              <a:t>meet</a:t>
            </a:r>
            <a:r>
              <a:rPr lang="sv-SE" dirty="0"/>
              <a:t> the new </a:t>
            </a:r>
            <a:r>
              <a:rPr lang="sv-SE" dirty="0" err="1"/>
              <a:t>challenges</a:t>
            </a:r>
            <a:r>
              <a:rPr lang="sv-SE" dirty="0"/>
              <a:t>. </a:t>
            </a:r>
            <a:r>
              <a:rPr lang="sv-SE" dirty="0" err="1"/>
              <a:t>Education</a:t>
            </a:r>
            <a:r>
              <a:rPr lang="sv-SE" dirty="0"/>
              <a:t> must be </a:t>
            </a:r>
            <a:r>
              <a:rPr lang="sv-SE" dirty="0" err="1"/>
              <a:t>redefined</a:t>
            </a:r>
            <a:r>
              <a:rPr lang="sv-SE" dirty="0"/>
              <a:t> as a public </a:t>
            </a:r>
            <a:r>
              <a:rPr lang="sv-SE" dirty="0" err="1"/>
              <a:t>good</a:t>
            </a:r>
            <a:r>
              <a:rPr lang="sv-SE" dirty="0"/>
              <a:t> and a </a:t>
            </a:r>
            <a:r>
              <a:rPr lang="sv-SE" dirty="0" err="1"/>
              <a:t>collective</a:t>
            </a:r>
            <a:r>
              <a:rPr lang="sv-SE" dirty="0"/>
              <a:t> global </a:t>
            </a:r>
            <a:r>
              <a:rPr lang="sv-SE" dirty="0" err="1"/>
              <a:t>responsibility</a:t>
            </a:r>
            <a:r>
              <a:rPr lang="sv-SE" dirty="0"/>
              <a:t>, </a:t>
            </a:r>
            <a:r>
              <a:rPr lang="sv-SE" dirty="0" err="1"/>
              <a:t>with</a:t>
            </a:r>
            <a:r>
              <a:rPr lang="sv-SE" dirty="0"/>
              <a:t> </a:t>
            </a:r>
            <a:r>
              <a:rPr lang="sv-SE" dirty="0" err="1"/>
              <a:t>education</a:t>
            </a:r>
            <a:r>
              <a:rPr lang="sv-SE" dirty="0"/>
              <a:t> as a human right as </a:t>
            </a:r>
            <a:r>
              <a:rPr lang="sv-SE" dirty="0" err="1"/>
              <a:t>its</a:t>
            </a:r>
            <a:r>
              <a:rPr lang="sv-SE" dirty="0"/>
              <a:t> central </a:t>
            </a:r>
            <a:r>
              <a:rPr lang="sv-SE" dirty="0" err="1"/>
              <a:t>axis</a:t>
            </a:r>
            <a:r>
              <a:rPr lang="sv-SE" dirty="0"/>
              <a:t>. </a:t>
            </a:r>
            <a:r>
              <a:rPr lang="sv-SE" dirty="0" err="1"/>
              <a:t>Only</a:t>
            </a:r>
            <a:r>
              <a:rPr lang="sv-SE" dirty="0"/>
              <a:t> </a:t>
            </a:r>
            <a:r>
              <a:rPr lang="sv-SE" dirty="0" err="1"/>
              <a:t>such</a:t>
            </a:r>
            <a:r>
              <a:rPr lang="sv-SE" dirty="0"/>
              <a:t> a </a:t>
            </a:r>
            <a:r>
              <a:rPr lang="sv-SE" dirty="0" err="1"/>
              <a:t>radical</a:t>
            </a:r>
            <a:r>
              <a:rPr lang="sv-SE" dirty="0"/>
              <a:t> </a:t>
            </a:r>
            <a:r>
              <a:rPr lang="sv-SE" dirty="0" err="1"/>
              <a:t>reorientation</a:t>
            </a:r>
            <a:r>
              <a:rPr lang="sv-SE" dirty="0"/>
              <a:t> </a:t>
            </a:r>
            <a:r>
              <a:rPr lang="sv-SE" dirty="0" err="1"/>
              <a:t>can</a:t>
            </a:r>
            <a:r>
              <a:rPr lang="sv-SE" dirty="0"/>
              <a:t> </a:t>
            </a:r>
            <a:r>
              <a:rPr lang="sv-SE" dirty="0" err="1"/>
              <a:t>strengthen</a:t>
            </a:r>
            <a:r>
              <a:rPr lang="sv-SE" dirty="0"/>
              <a:t> </a:t>
            </a:r>
            <a:r>
              <a:rPr lang="sv-SE" dirty="0" err="1"/>
              <a:t>our</a:t>
            </a:r>
            <a:r>
              <a:rPr lang="sv-SE" dirty="0"/>
              <a:t> common </a:t>
            </a:r>
            <a:r>
              <a:rPr lang="sv-SE" dirty="0" err="1"/>
              <a:t>humanity</a:t>
            </a:r>
            <a:r>
              <a:rPr lang="sv-SE" dirty="0"/>
              <a:t> and </a:t>
            </a:r>
            <a:r>
              <a:rPr lang="sv-SE" dirty="0" err="1"/>
              <a:t>ensure</a:t>
            </a:r>
            <a:r>
              <a:rPr lang="sv-SE" dirty="0"/>
              <a:t> </a:t>
            </a:r>
            <a:r>
              <a:rPr lang="sv-SE" dirty="0" err="1"/>
              <a:t>sustainable</a:t>
            </a:r>
            <a:r>
              <a:rPr lang="sv-SE" dirty="0"/>
              <a:t> relationships </a:t>
            </a:r>
            <a:r>
              <a:rPr lang="sv-SE" dirty="0" err="1"/>
              <a:t>with</a:t>
            </a:r>
            <a:r>
              <a:rPr lang="sv-SE" dirty="0"/>
              <a:t> </a:t>
            </a:r>
            <a:r>
              <a:rPr lang="sv-SE" dirty="0" err="1"/>
              <a:t>others</a:t>
            </a:r>
            <a:r>
              <a:rPr lang="sv-SE" dirty="0"/>
              <a:t>, </a:t>
            </a:r>
            <a:r>
              <a:rPr lang="sv-SE" dirty="0" err="1"/>
              <a:t>nature</a:t>
            </a:r>
            <a:r>
              <a:rPr lang="sv-SE" dirty="0"/>
              <a:t> and </a:t>
            </a:r>
            <a:r>
              <a:rPr lang="sv-SE" dirty="0" err="1"/>
              <a:t>technology</a:t>
            </a:r>
            <a:r>
              <a:rPr lang="sv-SE" dirty="0"/>
              <a:t>. </a:t>
            </a:r>
            <a:r>
              <a:rPr lang="sv-SE" dirty="0" err="1"/>
              <a:t>We</a:t>
            </a:r>
            <a:r>
              <a:rPr lang="sv-SE" dirty="0"/>
              <a:t> </a:t>
            </a:r>
            <a:r>
              <a:rPr lang="sv-SE" dirty="0" err="1"/>
              <a:t>cannot</a:t>
            </a:r>
            <a:r>
              <a:rPr lang="sv-SE" dirty="0"/>
              <a:t> </a:t>
            </a:r>
            <a:r>
              <a:rPr lang="sv-SE" dirty="0" err="1"/>
              <a:t>simply</a:t>
            </a:r>
            <a:r>
              <a:rPr lang="sv-SE" dirty="0"/>
              <a:t> </a:t>
            </a:r>
            <a:r>
              <a:rPr lang="sv-SE" dirty="0" err="1"/>
              <a:t>carry</a:t>
            </a:r>
            <a:r>
              <a:rPr lang="sv-SE" dirty="0"/>
              <a:t> on as </a:t>
            </a:r>
            <a:r>
              <a:rPr lang="sv-SE" dirty="0" err="1"/>
              <a:t>before</a:t>
            </a:r>
            <a:r>
              <a:rPr lang="sv-SE" dirty="0"/>
              <a:t> </a:t>
            </a:r>
            <a:r>
              <a:rPr lang="sv-SE" dirty="0" err="1"/>
              <a:t>if</a:t>
            </a:r>
            <a:r>
              <a:rPr lang="sv-SE" dirty="0"/>
              <a:t> </a:t>
            </a:r>
            <a:r>
              <a:rPr lang="sv-SE" dirty="0" err="1"/>
              <a:t>we</a:t>
            </a:r>
            <a:r>
              <a:rPr lang="sv-SE" dirty="0"/>
              <a:t> </a:t>
            </a:r>
            <a:r>
              <a:rPr lang="sv-SE" dirty="0" err="1"/>
              <a:t>are</a:t>
            </a:r>
            <a:r>
              <a:rPr lang="sv-SE" dirty="0"/>
              <a:t> to </a:t>
            </a:r>
            <a:r>
              <a:rPr lang="sv-SE" dirty="0" err="1"/>
              <a:t>confront</a:t>
            </a:r>
            <a:r>
              <a:rPr lang="sv-SE" dirty="0"/>
              <a:t> </a:t>
            </a:r>
            <a:r>
              <a:rPr lang="sv-SE" dirty="0" err="1"/>
              <a:t>ecological</a:t>
            </a:r>
            <a:r>
              <a:rPr lang="sv-SE" dirty="0"/>
              <a:t> and </a:t>
            </a:r>
            <a:r>
              <a:rPr lang="sv-SE" dirty="0" err="1"/>
              <a:t>technological</a:t>
            </a:r>
            <a:r>
              <a:rPr lang="sv-SE" dirty="0"/>
              <a:t> </a:t>
            </a:r>
            <a:r>
              <a:rPr lang="sv-SE" dirty="0" err="1"/>
              <a:t>disruption</a:t>
            </a:r>
            <a:r>
              <a:rPr lang="sv-SE" dirty="0"/>
              <a:t> and </a:t>
            </a:r>
            <a:r>
              <a:rPr lang="sv-SE" dirty="0" err="1"/>
              <a:t>reach</a:t>
            </a:r>
            <a:r>
              <a:rPr lang="sv-SE" dirty="0"/>
              <a:t> 2050 </a:t>
            </a:r>
            <a:r>
              <a:rPr lang="sv-SE" dirty="0" err="1"/>
              <a:t>with</a:t>
            </a:r>
            <a:r>
              <a:rPr lang="sv-SE" dirty="0"/>
              <a:t> a </a:t>
            </a:r>
            <a:r>
              <a:rPr lang="sv-SE" dirty="0" err="1"/>
              <a:t>world</a:t>
            </a:r>
            <a:r>
              <a:rPr lang="sv-SE" dirty="0"/>
              <a:t> in </a:t>
            </a:r>
            <a:r>
              <a:rPr lang="sv-SE" dirty="0" err="1"/>
              <a:t>which</a:t>
            </a:r>
            <a:r>
              <a:rPr lang="sv-SE" dirty="0"/>
              <a:t> </a:t>
            </a:r>
            <a:r>
              <a:rPr lang="sv-SE" dirty="0" err="1"/>
              <a:t>people</a:t>
            </a:r>
            <a:r>
              <a:rPr lang="sv-SE" dirty="0"/>
              <a:t> live </a:t>
            </a:r>
            <a:r>
              <a:rPr lang="sv-SE" dirty="0" err="1"/>
              <a:t>well</a:t>
            </a:r>
            <a:r>
              <a:rPr lang="sv-SE" dirty="0"/>
              <a:t> </a:t>
            </a:r>
            <a:r>
              <a:rPr lang="sv-SE" dirty="0" err="1"/>
              <a:t>with</a:t>
            </a:r>
            <a:r>
              <a:rPr lang="sv-SE" dirty="0"/>
              <a:t> </a:t>
            </a:r>
            <a:r>
              <a:rPr lang="sv-SE" dirty="0" err="1"/>
              <a:t>each</a:t>
            </a:r>
            <a:r>
              <a:rPr lang="sv-SE" dirty="0"/>
              <a:t> </a:t>
            </a:r>
            <a:r>
              <a:rPr lang="sv-SE" dirty="0" err="1"/>
              <a:t>other</a:t>
            </a:r>
            <a:r>
              <a:rPr lang="sv-SE" dirty="0"/>
              <a:t> and </a:t>
            </a:r>
            <a:r>
              <a:rPr lang="sv-SE" dirty="0" err="1"/>
              <a:t>with</a:t>
            </a:r>
            <a:r>
              <a:rPr lang="sv-SE" dirty="0"/>
              <a:t> the planet. The </a:t>
            </a:r>
            <a:r>
              <a:rPr lang="sv-SE" dirty="0" err="1"/>
              <a:t>overview</a:t>
            </a:r>
            <a:r>
              <a:rPr lang="sv-SE" dirty="0"/>
              <a:t> given at the session </a:t>
            </a:r>
            <a:r>
              <a:rPr lang="sv-SE" dirty="0" err="1"/>
              <a:t>can</a:t>
            </a:r>
            <a:r>
              <a:rPr lang="sv-SE" dirty="0"/>
              <a:t> be taken as an </a:t>
            </a:r>
            <a:r>
              <a:rPr lang="sv-SE" dirty="0" err="1"/>
              <a:t>example</a:t>
            </a:r>
            <a:r>
              <a:rPr lang="sv-SE" dirty="0"/>
              <a:t> </a:t>
            </a:r>
            <a:r>
              <a:rPr lang="sv-SE" dirty="0" err="1"/>
              <a:t>of</a:t>
            </a:r>
            <a:r>
              <a:rPr lang="sv-SE" dirty="0"/>
              <a:t> </a:t>
            </a:r>
            <a:r>
              <a:rPr lang="sv-SE" dirty="0" err="1"/>
              <a:t>what</a:t>
            </a:r>
            <a:r>
              <a:rPr lang="sv-SE" dirty="0"/>
              <a:t> major international </a:t>
            </a:r>
            <a:r>
              <a:rPr lang="sv-SE" dirty="0" err="1"/>
              <a:t>organizations</a:t>
            </a:r>
            <a:r>
              <a:rPr lang="sv-SE" dirty="0"/>
              <a:t> </a:t>
            </a:r>
            <a:r>
              <a:rPr lang="sv-SE" dirty="0" err="1"/>
              <a:t>are</a:t>
            </a:r>
            <a:r>
              <a:rPr lang="sv-SE" dirty="0"/>
              <a:t> </a:t>
            </a:r>
            <a:r>
              <a:rPr lang="sv-SE" dirty="0" err="1"/>
              <a:t>advocating</a:t>
            </a:r>
            <a:r>
              <a:rPr lang="sv-SE" dirty="0"/>
              <a:t> and </a:t>
            </a:r>
            <a:r>
              <a:rPr lang="sv-SE" dirty="0" err="1"/>
              <a:t>initiating</a:t>
            </a:r>
            <a:r>
              <a:rPr lang="sv-SE" dirty="0"/>
              <a:t> in terms </a:t>
            </a:r>
            <a:r>
              <a:rPr lang="sv-SE" dirty="0" err="1"/>
              <a:t>of</a:t>
            </a:r>
            <a:r>
              <a:rPr lang="sv-SE" dirty="0"/>
              <a:t> the </a:t>
            </a:r>
            <a:r>
              <a:rPr lang="sv-SE" dirty="0" err="1"/>
              <a:t>futures</a:t>
            </a:r>
            <a:r>
              <a:rPr lang="sv-SE" dirty="0"/>
              <a:t>, </a:t>
            </a:r>
            <a:r>
              <a:rPr lang="sv-SE" dirty="0" err="1"/>
              <a:t>especially</a:t>
            </a:r>
            <a:r>
              <a:rPr lang="sv-SE" dirty="0"/>
              <a:t> </a:t>
            </a:r>
            <a:r>
              <a:rPr lang="sv-SE" dirty="0" err="1"/>
              <a:t>building</a:t>
            </a:r>
            <a:r>
              <a:rPr lang="sv-SE" dirty="0"/>
              <a:t> an </a:t>
            </a:r>
            <a:r>
              <a:rPr lang="sv-SE" dirty="0" err="1"/>
              <a:t>ecosystem</a:t>
            </a:r>
            <a:r>
              <a:rPr lang="sv-SE" dirty="0"/>
              <a:t> </a:t>
            </a:r>
            <a:r>
              <a:rPr lang="sv-SE" dirty="0" err="1"/>
              <a:t>that</a:t>
            </a:r>
            <a:r>
              <a:rPr lang="sv-SE" dirty="0"/>
              <a:t> </a:t>
            </a:r>
            <a:r>
              <a:rPr lang="sv-SE" dirty="0" err="1"/>
              <a:t>includes</a:t>
            </a:r>
            <a:r>
              <a:rPr lang="sv-SE" dirty="0"/>
              <a:t> </a:t>
            </a:r>
            <a:r>
              <a:rPr lang="sv-SE" dirty="0" err="1"/>
              <a:t>resilience</a:t>
            </a:r>
            <a:r>
              <a:rPr lang="sv-SE" dirty="0"/>
              <a:t> in </a:t>
            </a:r>
            <a:r>
              <a:rPr lang="sv-SE" dirty="0" err="1"/>
              <a:t>education</a:t>
            </a:r>
            <a:r>
              <a:rPr lang="sv-SE" dirty="0"/>
              <a:t>, social </a:t>
            </a:r>
            <a:r>
              <a:rPr lang="sv-SE" dirty="0" err="1"/>
              <a:t>justice</a:t>
            </a:r>
            <a:r>
              <a:rPr lang="sv-SE" dirty="0"/>
              <a:t>, human </a:t>
            </a:r>
            <a:r>
              <a:rPr lang="sv-SE" dirty="0" err="1"/>
              <a:t>rights</a:t>
            </a:r>
            <a:r>
              <a:rPr lang="sv-SE" dirty="0"/>
              <a:t> and </a:t>
            </a:r>
            <a:r>
              <a:rPr lang="sv-SE" dirty="0" err="1"/>
              <a:t>sustainability</a:t>
            </a:r>
            <a:r>
              <a:rPr lang="sv-SE" dirty="0"/>
              <a:t>. New </a:t>
            </a:r>
            <a:r>
              <a:rPr lang="sv-SE" dirty="0" err="1"/>
              <a:t>questions</a:t>
            </a:r>
            <a:r>
              <a:rPr lang="sv-SE" dirty="0"/>
              <a:t> </a:t>
            </a:r>
            <a:r>
              <a:rPr lang="sv-SE" dirty="0" err="1"/>
              <a:t>have</a:t>
            </a:r>
            <a:r>
              <a:rPr lang="sv-SE" dirty="0"/>
              <a:t> </a:t>
            </a:r>
            <a:r>
              <a:rPr lang="sv-SE" dirty="0" err="1"/>
              <a:t>emerged</a:t>
            </a:r>
            <a:r>
              <a:rPr lang="sv-SE" dirty="0"/>
              <a:t> in all </a:t>
            </a:r>
            <a:r>
              <a:rPr lang="sv-SE" dirty="0" err="1"/>
              <a:t>countries</a:t>
            </a:r>
            <a:r>
              <a:rPr lang="sv-SE" dirty="0"/>
              <a:t>, </a:t>
            </a:r>
            <a:r>
              <a:rPr lang="sv-SE" dirty="0" err="1"/>
              <a:t>such</a:t>
            </a:r>
            <a:r>
              <a:rPr lang="sv-SE" dirty="0"/>
              <a:t> as the </a:t>
            </a:r>
            <a:r>
              <a:rPr lang="sv-SE" dirty="0" err="1"/>
              <a:t>following</a:t>
            </a:r>
            <a:r>
              <a:rPr lang="sv-SE" dirty="0"/>
              <a:t>. - </a:t>
            </a:r>
            <a:r>
              <a:rPr lang="sv-SE" dirty="0" err="1"/>
              <a:t>Are</a:t>
            </a:r>
            <a:r>
              <a:rPr lang="sv-SE" dirty="0"/>
              <a:t> </a:t>
            </a:r>
            <a:r>
              <a:rPr lang="sv-SE" dirty="0" err="1"/>
              <a:t>our</a:t>
            </a:r>
            <a:r>
              <a:rPr lang="sv-SE" dirty="0"/>
              <a:t> </a:t>
            </a:r>
            <a:r>
              <a:rPr lang="sv-SE" dirty="0" err="1"/>
              <a:t>education</a:t>
            </a:r>
            <a:r>
              <a:rPr lang="sv-SE" dirty="0"/>
              <a:t> systems </a:t>
            </a:r>
            <a:r>
              <a:rPr lang="sv-SE" dirty="0" err="1"/>
              <a:t>preparing</a:t>
            </a:r>
            <a:r>
              <a:rPr lang="sv-SE" dirty="0"/>
              <a:t> students for a </a:t>
            </a:r>
            <a:r>
              <a:rPr lang="sv-SE" dirty="0" err="1"/>
              <a:t>world</a:t>
            </a:r>
            <a:r>
              <a:rPr lang="sv-SE" dirty="0"/>
              <a:t> driven by </a:t>
            </a:r>
            <a:r>
              <a:rPr lang="sv-SE" dirty="0" err="1"/>
              <a:t>disruptive</a:t>
            </a:r>
            <a:r>
              <a:rPr lang="sv-SE" dirty="0"/>
              <a:t> </a:t>
            </a:r>
            <a:r>
              <a:rPr lang="sv-SE" dirty="0" err="1"/>
              <a:t>scientific</a:t>
            </a:r>
            <a:r>
              <a:rPr lang="sv-SE" dirty="0"/>
              <a:t> and </a:t>
            </a:r>
            <a:r>
              <a:rPr lang="sv-SE" dirty="0" err="1"/>
              <a:t>technological</a:t>
            </a:r>
            <a:r>
              <a:rPr lang="sv-SE" dirty="0"/>
              <a:t> </a:t>
            </a:r>
            <a:r>
              <a:rPr lang="sv-SE" dirty="0" err="1"/>
              <a:t>advances</a:t>
            </a:r>
            <a:r>
              <a:rPr lang="sv-SE" dirty="0"/>
              <a:t> in </a:t>
            </a:r>
            <a:r>
              <a:rPr lang="sv-SE" dirty="0" err="1"/>
              <a:t>artificial</a:t>
            </a:r>
            <a:r>
              <a:rPr lang="sv-SE" dirty="0"/>
              <a:t> </a:t>
            </a:r>
            <a:r>
              <a:rPr lang="sv-SE" dirty="0" err="1"/>
              <a:t>intelligence</a:t>
            </a:r>
            <a:r>
              <a:rPr lang="sv-SE" dirty="0"/>
              <a:t>, </a:t>
            </a:r>
            <a:r>
              <a:rPr lang="sv-SE" dirty="0" err="1"/>
              <a:t>robotics</a:t>
            </a:r>
            <a:r>
              <a:rPr lang="sv-SE" dirty="0"/>
              <a:t>, </a:t>
            </a:r>
            <a:r>
              <a:rPr lang="sv-SE" dirty="0" err="1"/>
              <a:t>biotechnology</a:t>
            </a:r>
            <a:r>
              <a:rPr lang="sv-SE" dirty="0"/>
              <a:t>, </a:t>
            </a:r>
            <a:r>
              <a:rPr lang="sv-SE" dirty="0" err="1"/>
              <a:t>clean</a:t>
            </a:r>
            <a:r>
              <a:rPr lang="sv-SE" dirty="0"/>
              <a:t> </a:t>
            </a:r>
            <a:r>
              <a:rPr lang="sv-SE" dirty="0" err="1"/>
              <a:t>energy</a:t>
            </a:r>
            <a:r>
              <a:rPr lang="sv-SE" dirty="0"/>
              <a:t>, and quantum </a:t>
            </a:r>
            <a:r>
              <a:rPr lang="sv-SE" dirty="0" err="1"/>
              <a:t>computing</a:t>
            </a:r>
            <a:r>
              <a:rPr lang="sv-SE" dirty="0"/>
              <a:t>? - </a:t>
            </a:r>
            <a:r>
              <a:rPr lang="sv-SE" dirty="0" err="1"/>
              <a:t>Are</a:t>
            </a:r>
            <a:r>
              <a:rPr lang="sv-SE" dirty="0"/>
              <a:t> </a:t>
            </a:r>
            <a:r>
              <a:rPr lang="sv-SE" dirty="0" err="1"/>
              <a:t>we</a:t>
            </a:r>
            <a:r>
              <a:rPr lang="sv-SE" dirty="0"/>
              <a:t> </a:t>
            </a:r>
            <a:r>
              <a:rPr lang="sv-SE" dirty="0" err="1"/>
              <a:t>encouraging</a:t>
            </a:r>
            <a:r>
              <a:rPr lang="sv-SE" dirty="0"/>
              <a:t> students to </a:t>
            </a:r>
            <a:r>
              <a:rPr lang="sv-SE" dirty="0" err="1"/>
              <a:t>think</a:t>
            </a:r>
            <a:r>
              <a:rPr lang="sv-SE" dirty="0"/>
              <a:t> </a:t>
            </a:r>
            <a:r>
              <a:rPr lang="sv-SE" dirty="0" err="1"/>
              <a:t>critically</a:t>
            </a:r>
            <a:r>
              <a:rPr lang="sv-SE" dirty="0"/>
              <a:t> </a:t>
            </a:r>
            <a:r>
              <a:rPr lang="sv-SE" dirty="0" err="1"/>
              <a:t>about</a:t>
            </a:r>
            <a:r>
              <a:rPr lang="sv-SE" dirty="0"/>
              <a:t> </a:t>
            </a:r>
            <a:r>
              <a:rPr lang="sv-SE" dirty="0" err="1"/>
              <a:t>how</a:t>
            </a:r>
            <a:r>
              <a:rPr lang="sv-SE" dirty="0"/>
              <a:t> science, </a:t>
            </a:r>
            <a:r>
              <a:rPr lang="sv-SE" dirty="0" err="1"/>
              <a:t>technology</a:t>
            </a:r>
            <a:r>
              <a:rPr lang="sv-SE" dirty="0"/>
              <a:t>, and innovation </a:t>
            </a:r>
            <a:r>
              <a:rPr lang="sv-SE" dirty="0" err="1"/>
              <a:t>can</a:t>
            </a:r>
            <a:r>
              <a:rPr lang="sv-SE" dirty="0"/>
              <a:t> </a:t>
            </a:r>
            <a:r>
              <a:rPr lang="sv-SE" dirty="0" err="1"/>
              <a:t>help</a:t>
            </a:r>
            <a:r>
              <a:rPr lang="sv-SE" dirty="0"/>
              <a:t> </a:t>
            </a:r>
            <a:r>
              <a:rPr lang="sv-SE" dirty="0" err="1"/>
              <a:t>address</a:t>
            </a:r>
            <a:r>
              <a:rPr lang="sv-SE" dirty="0"/>
              <a:t>-or </a:t>
            </a:r>
            <a:r>
              <a:rPr lang="sv-SE" dirty="0" err="1"/>
              <a:t>exacerbate-economic</a:t>
            </a:r>
            <a:r>
              <a:rPr lang="sv-SE" dirty="0"/>
              <a:t>, </a:t>
            </a:r>
            <a:r>
              <a:rPr lang="sv-SE" dirty="0" err="1"/>
              <a:t>geopolitical</a:t>
            </a:r>
            <a:r>
              <a:rPr lang="sv-SE" dirty="0"/>
              <a:t>, </a:t>
            </a:r>
            <a:r>
              <a:rPr lang="sv-SE" dirty="0" err="1"/>
              <a:t>environmental</a:t>
            </a:r>
            <a:r>
              <a:rPr lang="sv-SE" dirty="0"/>
              <a:t>, and </a:t>
            </a:r>
            <a:r>
              <a:rPr lang="sv-SE" dirty="0" err="1"/>
              <a:t>societal</a:t>
            </a:r>
            <a:r>
              <a:rPr lang="sv-SE" dirty="0"/>
              <a:t> </a:t>
            </a:r>
            <a:r>
              <a:rPr lang="sv-SE" dirty="0" err="1"/>
              <a:t>challenges</a:t>
            </a:r>
            <a:r>
              <a:rPr lang="sv-SE" dirty="0"/>
              <a:t>? </a:t>
            </a:r>
            <a:r>
              <a:rPr lang="sv-SE" dirty="0" err="1"/>
              <a:t>Those</a:t>
            </a:r>
            <a:r>
              <a:rPr lang="sv-SE" dirty="0"/>
              <a:t> </a:t>
            </a:r>
            <a:r>
              <a:rPr lang="sv-SE" dirty="0" err="1"/>
              <a:t>identified</a:t>
            </a:r>
            <a:r>
              <a:rPr lang="sv-SE" dirty="0"/>
              <a:t> </a:t>
            </a:r>
            <a:r>
              <a:rPr lang="sv-SE" dirty="0" err="1"/>
              <a:t>challenges</a:t>
            </a:r>
            <a:r>
              <a:rPr lang="sv-SE" dirty="0"/>
              <a:t> </a:t>
            </a:r>
            <a:r>
              <a:rPr lang="sv-SE" dirty="0" err="1"/>
              <a:t>requires</a:t>
            </a:r>
            <a:r>
              <a:rPr lang="sv-SE" dirty="0"/>
              <a:t> as </a:t>
            </a:r>
            <a:r>
              <a:rPr lang="sv-SE" dirty="0" err="1"/>
              <a:t>well</a:t>
            </a:r>
            <a:r>
              <a:rPr lang="sv-SE" dirty="0"/>
              <a:t> an </a:t>
            </a:r>
            <a:r>
              <a:rPr lang="sv-SE" dirty="0" err="1"/>
              <a:t>redefined</a:t>
            </a:r>
            <a:r>
              <a:rPr lang="sv-SE" dirty="0"/>
              <a:t> </a:t>
            </a:r>
            <a:r>
              <a:rPr lang="sv-SE" dirty="0" err="1"/>
              <a:t>quality</a:t>
            </a:r>
            <a:r>
              <a:rPr lang="sv-SE" dirty="0"/>
              <a:t> agenda and ti </a:t>
            </a:r>
            <a:r>
              <a:rPr lang="sv-SE" dirty="0" err="1"/>
              <a:t>identify</a:t>
            </a:r>
            <a:r>
              <a:rPr lang="sv-SE" dirty="0"/>
              <a:t> </a:t>
            </a:r>
            <a:r>
              <a:rPr lang="sv-SE" dirty="0" err="1"/>
              <a:t>stakeholders</a:t>
            </a:r>
            <a:r>
              <a:rPr lang="sv-SE" dirty="0"/>
              <a:t> </a:t>
            </a:r>
            <a:r>
              <a:rPr lang="sv-SE" dirty="0" err="1"/>
              <a:t>involved</a:t>
            </a:r>
            <a:r>
              <a:rPr lang="sv-SE" dirty="0"/>
              <a:t> and in charge.</a:t>
            </a:r>
          </a:p>
        </p:txBody>
      </p:sp>
    </p:spTree>
    <p:extLst>
      <p:ext uri="{BB962C8B-B14F-4D97-AF65-F5344CB8AC3E}">
        <p14:creationId xmlns:p14="http://schemas.microsoft.com/office/powerpoint/2010/main" val="33680408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descr="En bild som visar text, person&#10;&#10;Automatiskt genererad beskrivning">
            <a:hlinkClick r:id="rId2"/>
            <a:extLst>
              <a:ext uri="{FF2B5EF4-FFF2-40B4-BE49-F238E27FC236}">
                <a16:creationId xmlns:a16="http://schemas.microsoft.com/office/drawing/2014/main" id="{5E0FB1AD-8B47-DE44-BDA2-BA3785242CC3}"/>
              </a:ext>
            </a:extLst>
          </p:cNvPr>
          <p:cNvPicPr>
            <a:picLocks noChangeAspect="1"/>
          </p:cNvPicPr>
          <p:nvPr/>
        </p:nvPicPr>
        <p:blipFill>
          <a:blip r:embed="rId3"/>
          <a:stretch>
            <a:fillRect/>
          </a:stretch>
        </p:blipFill>
        <p:spPr>
          <a:xfrm>
            <a:off x="643468" y="2613097"/>
            <a:ext cx="3817090" cy="1631806"/>
          </a:xfrm>
          <a:prstGeom prst="rect">
            <a:avLst/>
          </a:prstGeom>
        </p:spPr>
      </p:pic>
      <p:pic>
        <p:nvPicPr>
          <p:cNvPr id="5" name="Bildobjekt 4">
            <a:extLst>
              <a:ext uri="{FF2B5EF4-FFF2-40B4-BE49-F238E27FC236}">
                <a16:creationId xmlns:a16="http://schemas.microsoft.com/office/drawing/2014/main" id="{5EBB4F29-CD9B-A540-B73F-5A181E0A855B}"/>
              </a:ext>
            </a:extLst>
          </p:cNvPr>
          <p:cNvPicPr>
            <a:picLocks noChangeAspect="1"/>
          </p:cNvPicPr>
          <p:nvPr/>
        </p:nvPicPr>
        <p:blipFill>
          <a:blip r:embed="rId4"/>
          <a:stretch>
            <a:fillRect/>
          </a:stretch>
        </p:blipFill>
        <p:spPr>
          <a:xfrm>
            <a:off x="4772025" y="465438"/>
            <a:ext cx="6776507" cy="5912501"/>
          </a:xfrm>
          <a:prstGeom prst="rect">
            <a:avLst/>
          </a:prstGeom>
        </p:spPr>
      </p:pic>
    </p:spTree>
    <p:extLst>
      <p:ext uri="{BB962C8B-B14F-4D97-AF65-F5344CB8AC3E}">
        <p14:creationId xmlns:p14="http://schemas.microsoft.com/office/powerpoint/2010/main" val="42174395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309A92D-E6D8-E443-9BCB-1BF647C4221F}"/>
              </a:ext>
            </a:extLst>
          </p:cNvPr>
          <p:cNvSpPr>
            <a:spLocks noGrp="1"/>
          </p:cNvSpPr>
          <p:nvPr>
            <p:ph type="title"/>
          </p:nvPr>
        </p:nvSpPr>
        <p:spPr>
          <a:xfrm>
            <a:off x="6412121" y="321734"/>
            <a:ext cx="5136412" cy="1135737"/>
          </a:xfrm>
        </p:spPr>
        <p:txBody>
          <a:bodyPr>
            <a:normAutofit/>
          </a:bodyPr>
          <a:lstStyle/>
          <a:p>
            <a:r>
              <a:rPr lang="sv-SE" sz="3600"/>
              <a:t>Towards a  new quality agenda</a:t>
            </a:r>
          </a:p>
        </p:txBody>
      </p:sp>
      <p:pic>
        <p:nvPicPr>
          <p:cNvPr id="9218" name="Picture 2" descr="Impact Australia Selects 10 Projects For Accelerator Program – Deadline">
            <a:extLst>
              <a:ext uri="{FF2B5EF4-FFF2-40B4-BE49-F238E27FC236}">
                <a16:creationId xmlns:a16="http://schemas.microsoft.com/office/drawing/2014/main" id="{1CD8DD40-FC5B-FE4D-B901-D526BDA4EA1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5516" r="-1" b="13801"/>
          <a:stretch/>
        </p:blipFill>
        <p:spPr bwMode="auto">
          <a:xfrm>
            <a:off x="20" y="10"/>
            <a:ext cx="5779864" cy="228780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Monitoring and controlling quality in process manufacturing">
            <a:extLst>
              <a:ext uri="{FF2B5EF4-FFF2-40B4-BE49-F238E27FC236}">
                <a16:creationId xmlns:a16="http://schemas.microsoft.com/office/drawing/2014/main" id="{DE0947A8-885E-2B4D-99C9-36DA1B2ECA5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7190" r="-1" b="29485"/>
          <a:stretch/>
        </p:blipFill>
        <p:spPr bwMode="auto">
          <a:xfrm>
            <a:off x="20" y="4570184"/>
            <a:ext cx="5779864" cy="2287816"/>
          </a:xfrm>
          <a:prstGeom prst="rect">
            <a:avLst/>
          </a:prstGeom>
          <a:noFill/>
          <a:extLst>
            <a:ext uri="{909E8E84-426E-40DD-AFC4-6F175D3DCCD1}">
              <a14:hiddenFill xmlns:a14="http://schemas.microsoft.com/office/drawing/2010/main">
                <a:solidFill>
                  <a:srgbClr val="FFFFFF"/>
                </a:solidFill>
              </a14:hiddenFill>
            </a:ext>
          </a:extLst>
        </p:spPr>
      </p:pic>
      <p:pic>
        <p:nvPicPr>
          <p:cNvPr id="10" name="Bildobjekt 9">
            <a:extLst>
              <a:ext uri="{FF2B5EF4-FFF2-40B4-BE49-F238E27FC236}">
                <a16:creationId xmlns:a16="http://schemas.microsoft.com/office/drawing/2014/main" id="{A6C3C0C7-19D9-8047-9E24-7EF8D45E4946}"/>
              </a:ext>
            </a:extLst>
          </p:cNvPr>
          <p:cNvPicPr>
            <a:picLocks noChangeAspect="1"/>
          </p:cNvPicPr>
          <p:nvPr/>
        </p:nvPicPr>
        <p:blipFill rotWithShape="1">
          <a:blip r:embed="rId4"/>
          <a:srcRect t="18003" r="2" b="21567"/>
          <a:stretch/>
        </p:blipFill>
        <p:spPr>
          <a:xfrm>
            <a:off x="20" y="2288006"/>
            <a:ext cx="5779864" cy="2287816"/>
          </a:xfrm>
          <a:prstGeom prst="rect">
            <a:avLst/>
          </a:prstGeom>
        </p:spPr>
      </p:pic>
      <p:sp>
        <p:nvSpPr>
          <p:cNvPr id="3" name="Platshållare för innehåll 2">
            <a:extLst>
              <a:ext uri="{FF2B5EF4-FFF2-40B4-BE49-F238E27FC236}">
                <a16:creationId xmlns:a16="http://schemas.microsoft.com/office/drawing/2014/main" id="{BDEAB1B0-BDF7-354F-9CF0-779DC687791A}"/>
              </a:ext>
            </a:extLst>
          </p:cNvPr>
          <p:cNvSpPr>
            <a:spLocks noGrp="1"/>
          </p:cNvSpPr>
          <p:nvPr>
            <p:ph idx="1"/>
          </p:nvPr>
        </p:nvSpPr>
        <p:spPr>
          <a:xfrm>
            <a:off x="6412120" y="1782981"/>
            <a:ext cx="5136412" cy="4393982"/>
          </a:xfrm>
        </p:spPr>
        <p:txBody>
          <a:bodyPr>
            <a:normAutofit/>
          </a:bodyPr>
          <a:lstStyle/>
          <a:p>
            <a:r>
              <a:rPr lang="sv-SE" sz="1900"/>
              <a:t>Satisfaction</a:t>
            </a:r>
          </a:p>
          <a:p>
            <a:r>
              <a:rPr lang="sv-SE" sz="1900"/>
              <a:t>Engagement</a:t>
            </a:r>
          </a:p>
          <a:p>
            <a:r>
              <a:rPr lang="sv-SE" sz="1900"/>
              <a:t>Impact</a:t>
            </a:r>
          </a:p>
          <a:p>
            <a:r>
              <a:rPr lang="sv-SE" sz="1900"/>
              <a:t>Contributions to development to both individual and society growth</a:t>
            </a:r>
          </a:p>
          <a:p>
            <a:r>
              <a:rPr lang="sv-SE" sz="1900"/>
              <a:t>Wellbeing and health</a:t>
            </a:r>
          </a:p>
          <a:p>
            <a:r>
              <a:rPr lang="sv-SE" sz="1900"/>
              <a:t>Citizens for today and for the future</a:t>
            </a:r>
          </a:p>
          <a:p>
            <a:r>
              <a:rPr lang="sv-SE" sz="1900"/>
              <a:t>Innovation</a:t>
            </a:r>
          </a:p>
          <a:p>
            <a:r>
              <a:rPr lang="sv-SE" sz="1900"/>
              <a:t>Creativity</a:t>
            </a:r>
          </a:p>
          <a:p>
            <a:r>
              <a:rPr lang="sv-SE" sz="1900"/>
              <a:t>Triple Helix approach</a:t>
            </a:r>
          </a:p>
          <a:p>
            <a:r>
              <a:rPr lang="sv-SE" sz="1900"/>
              <a:t>Social justice, equity, equality, lifelong learning etc (SDG)</a:t>
            </a:r>
          </a:p>
        </p:txBody>
      </p:sp>
    </p:spTree>
    <p:extLst>
      <p:ext uri="{BB962C8B-B14F-4D97-AF65-F5344CB8AC3E}">
        <p14:creationId xmlns:p14="http://schemas.microsoft.com/office/powerpoint/2010/main" val="40267634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7F89E37-8EF1-CD41-8A34-ADF3E70B1BB6}"/>
              </a:ext>
            </a:extLst>
          </p:cNvPr>
          <p:cNvSpPr>
            <a:spLocks noGrp="1"/>
          </p:cNvSpPr>
          <p:nvPr>
            <p:ph type="title"/>
          </p:nvPr>
        </p:nvSpPr>
        <p:spPr>
          <a:xfrm>
            <a:off x="6609009" y="4627675"/>
            <a:ext cx="3289308" cy="2230323"/>
          </a:xfrm>
        </p:spPr>
        <p:txBody>
          <a:bodyPr vert="horz" lIns="109728" tIns="109728" rIns="109728" bIns="91440" rtlCol="0" anchor="b">
            <a:normAutofit fontScale="90000"/>
          </a:bodyPr>
          <a:lstStyle/>
          <a:p>
            <a:pPr>
              <a:lnSpc>
                <a:spcPct val="110000"/>
              </a:lnSpc>
            </a:pPr>
            <a:br>
              <a:rPr lang="en-US" sz="1400" dirty="0">
                <a:solidFill>
                  <a:schemeClr val="tx1">
                    <a:lumMod val="85000"/>
                    <a:lumOff val="15000"/>
                  </a:schemeClr>
                </a:solidFill>
              </a:rPr>
            </a:br>
            <a:r>
              <a:rPr lang="en-US" sz="3100" dirty="0">
                <a:solidFill>
                  <a:schemeClr val="tx1">
                    <a:lumMod val="85000"/>
                    <a:lumOff val="15000"/>
                  </a:schemeClr>
                </a:solidFill>
              </a:rPr>
              <a:t>WHY</a:t>
            </a:r>
            <a:br>
              <a:rPr lang="en-US" sz="3100" dirty="0">
                <a:solidFill>
                  <a:schemeClr val="tx1">
                    <a:lumMod val="85000"/>
                    <a:lumOff val="15000"/>
                  </a:schemeClr>
                </a:solidFill>
              </a:rPr>
            </a:br>
            <a:r>
              <a:rPr lang="en-US" sz="3100" dirty="0">
                <a:solidFill>
                  <a:schemeClr val="tx1">
                    <a:lumMod val="85000"/>
                    <a:lumOff val="15000"/>
                  </a:schemeClr>
                </a:solidFill>
              </a:rPr>
              <a:t>WHO</a:t>
            </a:r>
            <a:br>
              <a:rPr lang="en-US" sz="3100" dirty="0">
                <a:solidFill>
                  <a:schemeClr val="tx1">
                    <a:lumMod val="85000"/>
                    <a:lumOff val="15000"/>
                  </a:schemeClr>
                </a:solidFill>
              </a:rPr>
            </a:br>
            <a:r>
              <a:rPr lang="en-US" sz="3100" dirty="0">
                <a:solidFill>
                  <a:schemeClr val="tx1">
                    <a:lumMod val="85000"/>
                    <a:lumOff val="15000"/>
                  </a:schemeClr>
                </a:solidFill>
              </a:rPr>
              <a:t>WHEN  </a:t>
            </a:r>
            <a:br>
              <a:rPr lang="en-US" sz="3100" dirty="0">
                <a:solidFill>
                  <a:schemeClr val="tx1">
                    <a:lumMod val="85000"/>
                    <a:lumOff val="15000"/>
                  </a:schemeClr>
                </a:solidFill>
              </a:rPr>
            </a:br>
            <a:r>
              <a:rPr lang="en-US" sz="3100" dirty="0">
                <a:solidFill>
                  <a:schemeClr val="tx1">
                    <a:lumMod val="85000"/>
                    <a:lumOff val="15000"/>
                  </a:schemeClr>
                </a:solidFill>
              </a:rPr>
              <a:t>WHAT</a:t>
            </a:r>
            <a:br>
              <a:rPr lang="en-US" sz="3100" dirty="0">
                <a:solidFill>
                  <a:schemeClr val="tx1">
                    <a:lumMod val="85000"/>
                    <a:lumOff val="15000"/>
                  </a:schemeClr>
                </a:solidFill>
              </a:rPr>
            </a:br>
            <a:r>
              <a:rPr lang="en-US" sz="3100" dirty="0">
                <a:solidFill>
                  <a:schemeClr val="tx1">
                    <a:lumMod val="85000"/>
                    <a:lumOff val="15000"/>
                  </a:schemeClr>
                </a:solidFill>
              </a:rPr>
              <a:t>WHICH</a:t>
            </a:r>
            <a:br>
              <a:rPr lang="en-US" sz="3100" dirty="0">
                <a:solidFill>
                  <a:schemeClr val="tx1">
                    <a:lumMod val="85000"/>
                    <a:lumOff val="15000"/>
                  </a:schemeClr>
                </a:solidFill>
              </a:rPr>
            </a:br>
            <a:r>
              <a:rPr lang="en-US" sz="3100" dirty="0">
                <a:solidFill>
                  <a:schemeClr val="tx1">
                    <a:lumMod val="85000"/>
                    <a:lumOff val="15000"/>
                  </a:schemeClr>
                </a:solidFill>
              </a:rPr>
              <a:t>LEVELS</a:t>
            </a:r>
            <a:br>
              <a:rPr lang="en-US" sz="3100" dirty="0">
                <a:solidFill>
                  <a:schemeClr val="tx1">
                    <a:lumMod val="85000"/>
                    <a:lumOff val="15000"/>
                  </a:schemeClr>
                </a:solidFill>
              </a:rPr>
            </a:br>
            <a:r>
              <a:rPr lang="en-US" sz="3100" dirty="0">
                <a:solidFill>
                  <a:schemeClr val="tx1">
                    <a:lumMod val="85000"/>
                    <a:lumOff val="15000"/>
                  </a:schemeClr>
                </a:solidFill>
              </a:rPr>
              <a:t>HOW</a:t>
            </a:r>
            <a:br>
              <a:rPr lang="en-US" sz="3100" dirty="0">
                <a:solidFill>
                  <a:schemeClr val="tx1">
                    <a:lumMod val="85000"/>
                    <a:lumOff val="15000"/>
                  </a:schemeClr>
                </a:solidFill>
              </a:rPr>
            </a:br>
            <a:br>
              <a:rPr lang="en-US" sz="3100" dirty="0">
                <a:solidFill>
                  <a:schemeClr val="tx1">
                    <a:lumMod val="85000"/>
                    <a:lumOff val="15000"/>
                  </a:schemeClr>
                </a:solidFill>
              </a:rPr>
            </a:br>
            <a:r>
              <a:rPr lang="en-US" sz="3100" dirty="0">
                <a:solidFill>
                  <a:schemeClr val="tx1">
                    <a:lumMod val="85000"/>
                    <a:lumOff val="15000"/>
                  </a:schemeClr>
                </a:solidFill>
              </a:rPr>
              <a:t>ECOSYSTEM</a:t>
            </a:r>
            <a:br>
              <a:rPr lang="en-US" sz="1400" dirty="0">
                <a:solidFill>
                  <a:schemeClr val="tx1">
                    <a:lumMod val="85000"/>
                    <a:lumOff val="15000"/>
                  </a:schemeClr>
                </a:solidFill>
              </a:rPr>
            </a:br>
            <a:endParaRPr lang="en-US" sz="1400" dirty="0">
              <a:solidFill>
                <a:schemeClr val="tx1">
                  <a:lumMod val="85000"/>
                  <a:lumOff val="15000"/>
                </a:schemeClr>
              </a:solidFill>
            </a:endParaRPr>
          </a:p>
        </p:txBody>
      </p:sp>
      <p:pic>
        <p:nvPicPr>
          <p:cNvPr id="11" name="Picture 2" descr="Is often in the Eye of the Beholder">
            <a:extLst>
              <a:ext uri="{FF2B5EF4-FFF2-40B4-BE49-F238E27FC236}">
                <a16:creationId xmlns:a16="http://schemas.microsoft.com/office/drawing/2014/main" id="{453A7BF6-EAB0-E747-81D1-F0BACB54CDE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898" r="-4" b="916"/>
          <a:stretch/>
        </p:blipFill>
        <p:spPr bwMode="auto">
          <a:xfrm>
            <a:off x="3632375" y="2"/>
            <a:ext cx="3418129" cy="2465725"/>
          </a:xfrm>
          <a:custGeom>
            <a:avLst/>
            <a:gdLst/>
            <a:ahLst/>
            <a:cxnLst/>
            <a:rect l="l" t="t" r="r" b="b"/>
            <a:pathLst>
              <a:path w="3484186" h="2440484">
                <a:moveTo>
                  <a:pt x="341018" y="0"/>
                </a:moveTo>
                <a:lnTo>
                  <a:pt x="3285181" y="0"/>
                </a:lnTo>
                <a:lnTo>
                  <a:pt x="3321562" y="74937"/>
                </a:lnTo>
                <a:cubicBezTo>
                  <a:pt x="3427818" y="322243"/>
                  <a:pt x="3484186" y="608579"/>
                  <a:pt x="3484186" y="914184"/>
                </a:cubicBezTo>
                <a:cubicBezTo>
                  <a:pt x="3484186" y="1109268"/>
                  <a:pt x="3428334" y="1265837"/>
                  <a:pt x="3303173" y="1421888"/>
                </a:cubicBezTo>
                <a:cubicBezTo>
                  <a:pt x="3172255" y="1585125"/>
                  <a:pt x="2975540" y="1735475"/>
                  <a:pt x="2767237" y="1894635"/>
                </a:cubicBezTo>
                <a:cubicBezTo>
                  <a:pt x="2728806" y="1923966"/>
                  <a:pt x="2689104" y="1954332"/>
                  <a:pt x="2649403" y="1985068"/>
                </a:cubicBezTo>
                <a:cubicBezTo>
                  <a:pt x="2294030" y="2260140"/>
                  <a:pt x="2034660" y="2440484"/>
                  <a:pt x="1681157" y="2440484"/>
                </a:cubicBezTo>
                <a:cubicBezTo>
                  <a:pt x="1142528" y="2440484"/>
                  <a:pt x="761064" y="2219109"/>
                  <a:pt x="405691" y="1700219"/>
                </a:cubicBezTo>
                <a:cubicBezTo>
                  <a:pt x="359186" y="1632303"/>
                  <a:pt x="313726" y="1570535"/>
                  <a:pt x="269763" y="1510839"/>
                </a:cubicBezTo>
                <a:cubicBezTo>
                  <a:pt x="87553" y="1263318"/>
                  <a:pt x="0" y="1134597"/>
                  <a:pt x="0" y="914184"/>
                </a:cubicBezTo>
                <a:cubicBezTo>
                  <a:pt x="0" y="695327"/>
                  <a:pt x="54880" y="479135"/>
                  <a:pt x="162994" y="271610"/>
                </a:cubicBezTo>
                <a:cubicBezTo>
                  <a:pt x="189444" y="220858"/>
                  <a:pt x="218734" y="171179"/>
                  <a:pt x="250799" y="122658"/>
                </a:cubicBezTo>
                <a:close/>
              </a:path>
            </a:pathLst>
          </a:custGeom>
          <a:noFill/>
          <a:extLst>
            <a:ext uri="{909E8E84-426E-40DD-AFC4-6F175D3DCCD1}">
              <a14:hiddenFill xmlns:a14="http://schemas.microsoft.com/office/drawing/2010/main">
                <a:solidFill>
                  <a:srgbClr val="FFFFFF"/>
                </a:solidFill>
              </a14:hiddenFill>
            </a:ext>
          </a:extLst>
        </p:spPr>
      </p:pic>
      <p:pic>
        <p:nvPicPr>
          <p:cNvPr id="9" name="Picture 2" descr="The Triple Helix | Taylor &amp;amp; Francis Group">
            <a:extLst>
              <a:ext uri="{FF2B5EF4-FFF2-40B4-BE49-F238E27FC236}">
                <a16:creationId xmlns:a16="http://schemas.microsoft.com/office/drawing/2014/main" id="{9B039277-EF5A-6A46-BDCC-5AC27CD868C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644" r="2" b="15031"/>
          <a:stretch/>
        </p:blipFill>
        <p:spPr bwMode="auto">
          <a:xfrm>
            <a:off x="-1" y="1860331"/>
            <a:ext cx="4042279" cy="4997667"/>
          </a:xfrm>
          <a:custGeom>
            <a:avLst/>
            <a:gdLst/>
            <a:ahLst/>
            <a:cxnLst/>
            <a:rect l="l" t="t" r="r" b="b"/>
            <a:pathLst>
              <a:path w="3958391" h="4808550">
                <a:moveTo>
                  <a:pt x="1130737" y="1268"/>
                </a:moveTo>
                <a:cubicBezTo>
                  <a:pt x="1511837" y="13752"/>
                  <a:pt x="1903175" y="118732"/>
                  <a:pt x="2288137" y="330915"/>
                </a:cubicBezTo>
                <a:cubicBezTo>
                  <a:pt x="3664944" y="1089786"/>
                  <a:pt x="4426594" y="2909285"/>
                  <a:pt x="3643399" y="4204334"/>
                </a:cubicBezTo>
                <a:cubicBezTo>
                  <a:pt x="3459833" y="4507867"/>
                  <a:pt x="3219629" y="4660926"/>
                  <a:pt x="2944782" y="4788439"/>
                </a:cubicBezTo>
                <a:lnTo>
                  <a:pt x="2899152" y="4808550"/>
                </a:lnTo>
                <a:lnTo>
                  <a:pt x="0" y="4808550"/>
                </a:lnTo>
                <a:lnTo>
                  <a:pt x="0" y="244579"/>
                </a:lnTo>
                <a:lnTo>
                  <a:pt x="77902" y="207282"/>
                </a:lnTo>
                <a:cubicBezTo>
                  <a:pt x="409697" y="62291"/>
                  <a:pt x="765516" y="-10694"/>
                  <a:pt x="1130737" y="1268"/>
                </a:cubicBezTo>
                <a:close/>
              </a:path>
            </a:pathLst>
          </a:custGeom>
          <a:noFill/>
          <a:extLst>
            <a:ext uri="{909E8E84-426E-40DD-AFC4-6F175D3DCCD1}">
              <a14:hiddenFill xmlns:a14="http://schemas.microsoft.com/office/drawing/2010/main">
                <a:solidFill>
                  <a:srgbClr val="FFFFFF"/>
                </a:solidFill>
              </a14:hiddenFill>
            </a:ext>
          </a:extLst>
        </p:spPr>
      </p:pic>
      <p:pic>
        <p:nvPicPr>
          <p:cNvPr id="6146" name="Picture 2" descr="Monitoring and controlling quality in process manufacturing">
            <a:extLst>
              <a:ext uri="{FF2B5EF4-FFF2-40B4-BE49-F238E27FC236}">
                <a16:creationId xmlns:a16="http://schemas.microsoft.com/office/drawing/2014/main" id="{1AB94AE0-0DEE-FC46-952B-478E775E353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9140"/>
          <a:stretch/>
        </p:blipFill>
        <p:spPr bwMode="auto">
          <a:xfrm>
            <a:off x="8456623" y="1"/>
            <a:ext cx="3735378" cy="3051729"/>
          </a:xfrm>
          <a:custGeom>
            <a:avLst/>
            <a:gdLst/>
            <a:ahLst/>
            <a:cxnLst/>
            <a:rect l="l" t="t" r="r" b="b"/>
            <a:pathLst>
              <a:path w="3577083" h="3010961">
                <a:moveTo>
                  <a:pt x="525796" y="0"/>
                </a:moveTo>
                <a:lnTo>
                  <a:pt x="3083618" y="0"/>
                </a:lnTo>
                <a:lnTo>
                  <a:pt x="3238848" y="113681"/>
                </a:lnTo>
                <a:cubicBezTo>
                  <a:pt x="3347378" y="200626"/>
                  <a:pt x="3444292" y="293564"/>
                  <a:pt x="3528988" y="391785"/>
                </a:cubicBezTo>
                <a:lnTo>
                  <a:pt x="3577083" y="453516"/>
                </a:lnTo>
                <a:lnTo>
                  <a:pt x="3577083" y="2083461"/>
                </a:lnTo>
                <a:lnTo>
                  <a:pt x="3549828" y="2118637"/>
                </a:lnTo>
                <a:cubicBezTo>
                  <a:pt x="3524255" y="2152065"/>
                  <a:pt x="3498324" y="2186586"/>
                  <a:pt x="3472099" y="2222744"/>
                </a:cubicBezTo>
                <a:cubicBezTo>
                  <a:pt x="3071290" y="2775245"/>
                  <a:pt x="2641053" y="3010961"/>
                  <a:pt x="2033556" y="3010961"/>
                </a:cubicBezTo>
                <a:cubicBezTo>
                  <a:pt x="1634857" y="3010961"/>
                  <a:pt x="1342325" y="2818935"/>
                  <a:pt x="941515" y="2526044"/>
                </a:cubicBezTo>
                <a:cubicBezTo>
                  <a:pt x="896738" y="2493317"/>
                  <a:pt x="851961" y="2460984"/>
                  <a:pt x="808615" y="2429754"/>
                </a:cubicBezTo>
                <a:cubicBezTo>
                  <a:pt x="573680" y="2260282"/>
                  <a:pt x="351814" y="2100194"/>
                  <a:pt x="204156" y="1926383"/>
                </a:cubicBezTo>
                <a:cubicBezTo>
                  <a:pt x="62993" y="1760224"/>
                  <a:pt x="0" y="1593511"/>
                  <a:pt x="0" y="1385790"/>
                </a:cubicBezTo>
                <a:cubicBezTo>
                  <a:pt x="0" y="865148"/>
                  <a:pt x="162751" y="397028"/>
                  <a:pt x="458321" y="67626"/>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89151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DB037204-F83F-8D45-82E2-2B71D3D9BCEE}"/>
              </a:ext>
            </a:extLst>
          </p:cNvPr>
          <p:cNvSpPr>
            <a:spLocks noGrp="1"/>
          </p:cNvSpPr>
          <p:nvPr>
            <p:ph type="title"/>
          </p:nvPr>
        </p:nvSpPr>
        <p:spPr/>
        <p:txBody>
          <a:bodyPr/>
          <a:lstStyle/>
          <a:p>
            <a:r>
              <a:rPr lang="sv-SE" b="1" dirty="0" err="1"/>
              <a:t>Nine</a:t>
            </a:r>
            <a:r>
              <a:rPr lang="sv-SE" b="1" dirty="0"/>
              <a:t> gradients </a:t>
            </a:r>
            <a:r>
              <a:rPr lang="sv-SE" b="1" dirty="0" err="1"/>
              <a:t>identified</a:t>
            </a:r>
            <a:endParaRPr lang="sv-SE" dirty="0"/>
          </a:p>
        </p:txBody>
      </p:sp>
      <p:sp>
        <p:nvSpPr>
          <p:cNvPr id="5" name="Platshållare för innehåll 4">
            <a:extLst>
              <a:ext uri="{FF2B5EF4-FFF2-40B4-BE49-F238E27FC236}">
                <a16:creationId xmlns:a16="http://schemas.microsoft.com/office/drawing/2014/main" id="{BE6D8F96-09DC-344A-8D51-CD1C3D4D78C8}"/>
              </a:ext>
            </a:extLst>
          </p:cNvPr>
          <p:cNvSpPr>
            <a:spLocks noGrp="1"/>
          </p:cNvSpPr>
          <p:nvPr>
            <p:ph sz="half" idx="1"/>
          </p:nvPr>
        </p:nvSpPr>
        <p:spPr/>
        <p:txBody>
          <a:bodyPr>
            <a:normAutofit fontScale="70000" lnSpcReduction="20000"/>
          </a:bodyPr>
          <a:lstStyle/>
          <a:p>
            <a:r>
              <a:rPr lang="en-US" b="1" dirty="0"/>
              <a:t>Public or private good</a:t>
            </a:r>
            <a:endParaRPr lang="en-US" dirty="0"/>
          </a:p>
          <a:p>
            <a:r>
              <a:rPr lang="en-US" dirty="0"/>
              <a:t>Who pays for education in the future?</a:t>
            </a:r>
          </a:p>
          <a:p>
            <a:r>
              <a:rPr lang="en-US" b="1" dirty="0"/>
              <a:t>Singular or diverse curricula</a:t>
            </a:r>
            <a:endParaRPr lang="en-US" dirty="0"/>
          </a:p>
          <a:p>
            <a:r>
              <a:rPr lang="en-US" dirty="0"/>
              <a:t>Which perspectives will be included in the curricula of the future?</a:t>
            </a:r>
          </a:p>
          <a:p>
            <a:r>
              <a:rPr lang="en-US" b="1" dirty="0"/>
              <a:t>Early learning or lifelong learning</a:t>
            </a:r>
            <a:endParaRPr lang="en-US" dirty="0"/>
          </a:p>
          <a:p>
            <a:r>
              <a:rPr lang="en-US" dirty="0"/>
              <a:t>When in life is learning most important</a:t>
            </a:r>
          </a:p>
          <a:p>
            <a:r>
              <a:rPr lang="en-US" b="1" dirty="0"/>
              <a:t>Personalized learning or collective </a:t>
            </a:r>
            <a:r>
              <a:rPr lang="en-US" b="1" dirty="0" err="1"/>
              <a:t>endeavour</a:t>
            </a:r>
            <a:endParaRPr lang="en-US" dirty="0"/>
          </a:p>
          <a:p>
            <a:r>
              <a:rPr lang="en-US" dirty="0"/>
              <a:t>Should learning be tailored to the needs of individuals or groups?</a:t>
            </a:r>
          </a:p>
          <a:p>
            <a:r>
              <a:rPr lang="en-US" b="1" dirty="0"/>
              <a:t>Transformation or incremental change</a:t>
            </a:r>
            <a:endParaRPr lang="en-US" dirty="0"/>
          </a:p>
          <a:p>
            <a:r>
              <a:rPr lang="en-US" dirty="0"/>
              <a:t>Is transformational change needed for education?</a:t>
            </a:r>
          </a:p>
          <a:p>
            <a:endParaRPr lang="sv-SE" dirty="0"/>
          </a:p>
        </p:txBody>
      </p:sp>
      <p:sp>
        <p:nvSpPr>
          <p:cNvPr id="6" name="Platshållare för innehåll 5">
            <a:extLst>
              <a:ext uri="{FF2B5EF4-FFF2-40B4-BE49-F238E27FC236}">
                <a16:creationId xmlns:a16="http://schemas.microsoft.com/office/drawing/2014/main" id="{1E03DC57-627F-6443-9BEC-71D4B02F1797}"/>
              </a:ext>
            </a:extLst>
          </p:cNvPr>
          <p:cNvSpPr>
            <a:spLocks noGrp="1"/>
          </p:cNvSpPr>
          <p:nvPr>
            <p:ph sz="half" idx="2"/>
          </p:nvPr>
        </p:nvSpPr>
        <p:spPr/>
        <p:txBody>
          <a:bodyPr>
            <a:normAutofit fontScale="70000" lnSpcReduction="20000"/>
          </a:bodyPr>
          <a:lstStyle/>
          <a:p>
            <a:r>
              <a:rPr lang="en-US" b="1" dirty="0"/>
              <a:t>Similar or diverse education trajectories</a:t>
            </a:r>
            <a:endParaRPr lang="en-US" dirty="0"/>
          </a:p>
          <a:p>
            <a:r>
              <a:rPr lang="en-US" dirty="0"/>
              <a:t>Will education become more or less similar across countries?</a:t>
            </a:r>
          </a:p>
          <a:p>
            <a:r>
              <a:rPr lang="en-US" b="1" dirty="0"/>
              <a:t>Top-down or bottom-up change</a:t>
            </a:r>
            <a:endParaRPr lang="en-US" dirty="0"/>
          </a:p>
          <a:p>
            <a:r>
              <a:rPr lang="en-US" dirty="0"/>
              <a:t>Will changes in education be top-down or bottom-up?</a:t>
            </a:r>
          </a:p>
          <a:p>
            <a:r>
              <a:rPr lang="en-US" b="1" dirty="0"/>
              <a:t>Optimist or pessimistic future</a:t>
            </a:r>
            <a:endParaRPr lang="en-US" dirty="0"/>
          </a:p>
          <a:p>
            <a:r>
              <a:rPr lang="en-US" dirty="0"/>
              <a:t>Are writers optimistic or pessimistic about the future of education?</a:t>
            </a:r>
          </a:p>
          <a:p>
            <a:r>
              <a:rPr lang="en-US" b="1" dirty="0"/>
              <a:t>Probable or preferred futures</a:t>
            </a:r>
            <a:endParaRPr lang="en-US" dirty="0"/>
          </a:p>
          <a:p>
            <a:r>
              <a:rPr lang="en-US" dirty="0"/>
              <a:t>Are writers more concerned about the future we will get </a:t>
            </a:r>
          </a:p>
          <a:p>
            <a:r>
              <a:rPr lang="en-US" dirty="0"/>
              <a:t>or the future we want?</a:t>
            </a:r>
          </a:p>
          <a:p>
            <a:endParaRPr lang="sv-SE" dirty="0"/>
          </a:p>
        </p:txBody>
      </p:sp>
    </p:spTree>
    <p:extLst>
      <p:ext uri="{BB962C8B-B14F-4D97-AF65-F5344CB8AC3E}">
        <p14:creationId xmlns:p14="http://schemas.microsoft.com/office/powerpoint/2010/main" val="22100481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objekt 6"/>
          <p:cNvPicPr>
            <a:picLocks noChangeAspect="1"/>
          </p:cNvPicPr>
          <p:nvPr/>
        </p:nvPicPr>
        <p:blipFill>
          <a:blip r:embed="rId3"/>
          <a:stretch>
            <a:fillRect/>
          </a:stretch>
        </p:blipFill>
        <p:spPr>
          <a:xfrm>
            <a:off x="186744" y="1084730"/>
            <a:ext cx="4222276" cy="3298652"/>
          </a:xfrm>
          <a:prstGeom prst="rect">
            <a:avLst/>
          </a:prstGeom>
        </p:spPr>
      </p:pic>
      <p:pic>
        <p:nvPicPr>
          <p:cNvPr id="10" name="Bildobjekt 9">
            <a:extLst>
              <a:ext uri="{FF2B5EF4-FFF2-40B4-BE49-F238E27FC236}">
                <a16:creationId xmlns:a16="http://schemas.microsoft.com/office/drawing/2014/main" id="{624CC91D-8C0E-DE43-BDD5-D1EAF0F4B961}"/>
              </a:ext>
            </a:extLst>
          </p:cNvPr>
          <p:cNvPicPr>
            <a:picLocks noChangeAspect="1"/>
          </p:cNvPicPr>
          <p:nvPr/>
        </p:nvPicPr>
        <p:blipFill>
          <a:blip r:embed="rId4"/>
          <a:stretch>
            <a:fillRect/>
          </a:stretch>
        </p:blipFill>
        <p:spPr>
          <a:xfrm>
            <a:off x="4603469" y="230832"/>
            <a:ext cx="3696671" cy="2439803"/>
          </a:xfrm>
          <a:prstGeom prst="rect">
            <a:avLst/>
          </a:prstGeom>
        </p:spPr>
      </p:pic>
      <p:pic>
        <p:nvPicPr>
          <p:cNvPr id="12" name="Bildobjekt 11">
            <a:extLst>
              <a:ext uri="{FF2B5EF4-FFF2-40B4-BE49-F238E27FC236}">
                <a16:creationId xmlns:a16="http://schemas.microsoft.com/office/drawing/2014/main" id="{4B73FB0D-2FE3-9546-9672-7E5E723D976B}"/>
              </a:ext>
            </a:extLst>
          </p:cNvPr>
          <p:cNvPicPr>
            <a:picLocks noChangeAspect="1"/>
          </p:cNvPicPr>
          <p:nvPr/>
        </p:nvPicPr>
        <p:blipFill>
          <a:blip r:embed="rId5"/>
          <a:stretch>
            <a:fillRect/>
          </a:stretch>
        </p:blipFill>
        <p:spPr>
          <a:xfrm>
            <a:off x="8367770" y="241983"/>
            <a:ext cx="3696671" cy="2439803"/>
          </a:xfrm>
          <a:prstGeom prst="rect">
            <a:avLst/>
          </a:prstGeom>
        </p:spPr>
      </p:pic>
      <p:pic>
        <p:nvPicPr>
          <p:cNvPr id="11" name="Platshållare för innehåll 7">
            <a:extLst>
              <a:ext uri="{FF2B5EF4-FFF2-40B4-BE49-F238E27FC236}">
                <a16:creationId xmlns:a16="http://schemas.microsoft.com/office/drawing/2014/main" id="{158F2D39-2CC3-164F-87A2-EAC505E1B81F}"/>
              </a:ext>
            </a:extLst>
          </p:cNvPr>
          <p:cNvPicPr>
            <a:picLocks noChangeAspect="1"/>
          </p:cNvPicPr>
          <p:nvPr/>
        </p:nvPicPr>
        <p:blipFill>
          <a:blip r:embed="rId6"/>
          <a:stretch>
            <a:fillRect/>
          </a:stretch>
        </p:blipFill>
        <p:spPr>
          <a:xfrm>
            <a:off x="8456990" y="2701442"/>
            <a:ext cx="3488330" cy="1959998"/>
          </a:xfrm>
          <a:prstGeom prst="rect">
            <a:avLst/>
          </a:prstGeom>
        </p:spPr>
      </p:pic>
      <p:sp>
        <p:nvSpPr>
          <p:cNvPr id="8" name="Rektangel 7"/>
          <p:cNvSpPr/>
          <p:nvPr/>
        </p:nvSpPr>
        <p:spPr>
          <a:xfrm>
            <a:off x="846154" y="241983"/>
            <a:ext cx="1940852" cy="461665"/>
          </a:xfrm>
          <a:prstGeom prst="rect">
            <a:avLst/>
          </a:prstGeom>
        </p:spPr>
        <p:txBody>
          <a:bodyPr wrap="none">
            <a:spAutoFit/>
          </a:bodyPr>
          <a:lstStyle/>
          <a:p>
            <a:pPr>
              <a:spcAft>
                <a:spcPts val="600"/>
              </a:spcAft>
            </a:pPr>
            <a:r>
              <a:rPr lang="sv-SE" sz="2400" dirty="0"/>
              <a:t>My Footprints</a:t>
            </a:r>
          </a:p>
        </p:txBody>
      </p:sp>
      <p:sp>
        <p:nvSpPr>
          <p:cNvPr id="5" name="Rektangel 4">
            <a:extLst>
              <a:ext uri="{FF2B5EF4-FFF2-40B4-BE49-F238E27FC236}">
                <a16:creationId xmlns:a16="http://schemas.microsoft.com/office/drawing/2014/main" id="{E1BBF878-748E-6E41-B5D4-863281EE0BBD}"/>
              </a:ext>
            </a:extLst>
          </p:cNvPr>
          <p:cNvSpPr/>
          <p:nvPr/>
        </p:nvSpPr>
        <p:spPr>
          <a:xfrm>
            <a:off x="119114" y="1084730"/>
            <a:ext cx="2631903" cy="892552"/>
          </a:xfrm>
          <a:prstGeom prst="rect">
            <a:avLst/>
          </a:prstGeom>
        </p:spPr>
        <p:txBody>
          <a:bodyPr wrap="square">
            <a:spAutoFit/>
          </a:bodyPr>
          <a:lstStyle/>
          <a:p>
            <a:pPr>
              <a:spcAft>
                <a:spcPts val="600"/>
              </a:spcAft>
            </a:pPr>
            <a:r>
              <a:rPr lang="sv-SE" sz="1400" b="1" dirty="0">
                <a:solidFill>
                  <a:schemeClr val="bg1"/>
                </a:solidFill>
                <a:highlight>
                  <a:srgbClr val="0000FF"/>
                </a:highlight>
                <a:hlinkClick r:id="rId7">
                  <a:extLst>
                    <a:ext uri="{A12FA001-AC4F-418D-AE19-62706E023703}">
                      <ahyp:hlinkClr xmlns:ahyp="http://schemas.microsoft.com/office/drawing/2018/hyperlinkcolor" val="tx"/>
                    </a:ext>
                  </a:extLst>
                </a:hlinkClick>
              </a:rPr>
              <a:t>www.i4quality.se</a:t>
            </a:r>
            <a:endParaRPr lang="sv-SE" sz="1400" b="1" dirty="0">
              <a:solidFill>
                <a:schemeClr val="bg1"/>
              </a:solidFill>
              <a:highlight>
                <a:srgbClr val="0000FF"/>
              </a:highlight>
              <a:hlinkClick r:id="" action="ppaction://noaction">
                <a:extLst>
                  <a:ext uri="{A12FA001-AC4F-418D-AE19-62706E023703}">
                    <ahyp:hlinkClr xmlns:ahyp="http://schemas.microsoft.com/office/drawing/2018/hyperlinkcolor" val="tx"/>
                  </a:ext>
                </a:extLst>
              </a:hlinkClick>
            </a:endParaRPr>
          </a:p>
          <a:p>
            <a:pPr>
              <a:spcAft>
                <a:spcPts val="600"/>
              </a:spcAft>
            </a:pPr>
            <a:r>
              <a:rPr lang="sv-SE" sz="1400" b="1" dirty="0">
                <a:solidFill>
                  <a:schemeClr val="bg1"/>
                </a:solidFill>
                <a:highlight>
                  <a:srgbClr val="0000FF"/>
                </a:highlight>
                <a:hlinkClick r:id="" action="ppaction://noaction">
                  <a:extLst>
                    <a:ext uri="{A12FA001-AC4F-418D-AE19-62706E023703}">
                      <ahyp:hlinkClr xmlns:ahyp="http://schemas.microsoft.com/office/drawing/2018/hyperlinkcolor" val="tx"/>
                    </a:ext>
                  </a:extLst>
                </a:hlinkClick>
              </a:rPr>
              <a:t>Ebba.Ossiannilsson@gmail.com</a:t>
            </a:r>
            <a:endParaRPr lang="sv-SE" sz="1400" b="1" dirty="0">
              <a:solidFill>
                <a:schemeClr val="bg1"/>
              </a:solidFill>
              <a:highlight>
                <a:srgbClr val="0000FF"/>
              </a:highlight>
            </a:endParaRPr>
          </a:p>
          <a:p>
            <a:pPr>
              <a:spcAft>
                <a:spcPts val="600"/>
              </a:spcAft>
            </a:pPr>
            <a:r>
              <a:rPr lang="sv-SE" sz="1400" b="1" dirty="0">
                <a:solidFill>
                  <a:schemeClr val="bg1"/>
                </a:solidFill>
                <a:highlight>
                  <a:srgbClr val="0000FF"/>
                </a:highlight>
                <a:hlinkClick r:id="rId8">
                  <a:extLst>
                    <a:ext uri="{A12FA001-AC4F-418D-AE19-62706E023703}">
                      <ahyp:hlinkClr xmlns:ahyp="http://schemas.microsoft.com/office/drawing/2018/hyperlinkcolor" val="tx"/>
                    </a:ext>
                  </a:extLst>
                </a:hlinkClick>
              </a:rPr>
              <a:t>info@i4quality.se</a:t>
            </a:r>
            <a:endParaRPr lang="sv-SE" sz="1400" b="1" dirty="0">
              <a:solidFill>
                <a:schemeClr val="bg1"/>
              </a:solidFill>
              <a:highlight>
                <a:srgbClr val="0000FF"/>
              </a:highlight>
            </a:endParaRPr>
          </a:p>
        </p:txBody>
      </p:sp>
      <p:pic>
        <p:nvPicPr>
          <p:cNvPr id="3" name="Bildobjekt 2">
            <a:extLst>
              <a:ext uri="{FF2B5EF4-FFF2-40B4-BE49-F238E27FC236}">
                <a16:creationId xmlns:a16="http://schemas.microsoft.com/office/drawing/2014/main" id="{827FFBC8-3095-1E44-84B8-14F41804ACB5}"/>
              </a:ext>
            </a:extLst>
          </p:cNvPr>
          <p:cNvPicPr>
            <a:picLocks noChangeAspect="1"/>
          </p:cNvPicPr>
          <p:nvPr/>
        </p:nvPicPr>
        <p:blipFill>
          <a:blip r:embed="rId9"/>
          <a:stretch>
            <a:fillRect/>
          </a:stretch>
        </p:blipFill>
        <p:spPr>
          <a:xfrm>
            <a:off x="564761" y="5796952"/>
            <a:ext cx="2400300" cy="838200"/>
          </a:xfrm>
          <a:prstGeom prst="rect">
            <a:avLst/>
          </a:prstGeom>
        </p:spPr>
      </p:pic>
      <p:pic>
        <p:nvPicPr>
          <p:cNvPr id="16" name="Bildobjekt 15">
            <a:extLst>
              <a:ext uri="{FF2B5EF4-FFF2-40B4-BE49-F238E27FC236}">
                <a16:creationId xmlns:a16="http://schemas.microsoft.com/office/drawing/2014/main" id="{A5838C08-0453-7343-97CF-53E804926F92}"/>
              </a:ext>
              <a:ext uri="{C183D7F6-B498-43B3-948B-1728B52AA6E4}">
                <adec:decorative xmlns:adec="http://schemas.microsoft.com/office/drawing/2017/decorative" val="1"/>
              </a:ext>
            </a:extLst>
          </p:cNvPr>
          <p:cNvPicPr>
            <a:picLocks noChangeAspect="1"/>
          </p:cNvPicPr>
          <p:nvPr/>
        </p:nvPicPr>
        <p:blipFill>
          <a:blip r:embed="rId10"/>
          <a:stretch>
            <a:fillRect/>
          </a:stretch>
        </p:blipFill>
        <p:spPr>
          <a:xfrm>
            <a:off x="4648634" y="2734056"/>
            <a:ext cx="3696671" cy="1895729"/>
          </a:xfrm>
          <a:prstGeom prst="rect">
            <a:avLst/>
          </a:prstGeom>
        </p:spPr>
      </p:pic>
      <p:sp>
        <p:nvSpPr>
          <p:cNvPr id="2" name="textruta 1">
            <a:extLst>
              <a:ext uri="{FF2B5EF4-FFF2-40B4-BE49-F238E27FC236}">
                <a16:creationId xmlns:a16="http://schemas.microsoft.com/office/drawing/2014/main" id="{672BC47D-114F-F649-B2D7-9A67720E18F8}"/>
              </a:ext>
            </a:extLst>
          </p:cNvPr>
          <p:cNvSpPr txBox="1"/>
          <p:nvPr/>
        </p:nvSpPr>
        <p:spPr>
          <a:xfrm>
            <a:off x="2965061" y="5704892"/>
            <a:ext cx="2832314" cy="707886"/>
          </a:xfrm>
          <a:prstGeom prst="rect">
            <a:avLst/>
          </a:prstGeom>
          <a:noFill/>
        </p:spPr>
        <p:txBody>
          <a:bodyPr wrap="none" rtlCol="0">
            <a:spAutoFit/>
          </a:bodyPr>
          <a:lstStyle/>
          <a:p>
            <a:r>
              <a:rPr lang="sv-SE" sz="4000" dirty="0"/>
              <a:t>THANK YOU!</a:t>
            </a:r>
          </a:p>
        </p:txBody>
      </p:sp>
      <p:sp>
        <p:nvSpPr>
          <p:cNvPr id="4" name="textruta 3">
            <a:extLst>
              <a:ext uri="{FF2B5EF4-FFF2-40B4-BE49-F238E27FC236}">
                <a16:creationId xmlns:a16="http://schemas.microsoft.com/office/drawing/2014/main" id="{F284EC1C-F012-0149-8699-A2833C470E67}"/>
              </a:ext>
            </a:extLst>
          </p:cNvPr>
          <p:cNvSpPr txBox="1"/>
          <p:nvPr/>
        </p:nvSpPr>
        <p:spPr>
          <a:xfrm>
            <a:off x="846154" y="5174587"/>
            <a:ext cx="6162264" cy="523220"/>
          </a:xfrm>
          <a:prstGeom prst="rect">
            <a:avLst/>
          </a:prstGeom>
          <a:noFill/>
        </p:spPr>
        <p:txBody>
          <a:bodyPr wrap="none" rtlCol="0">
            <a:spAutoFit/>
          </a:bodyPr>
          <a:lstStyle/>
          <a:p>
            <a:r>
              <a:rPr lang="sv-SE" sz="2800" dirty="0"/>
              <a:t>CARING IS SHARING, SHARING IS CARING</a:t>
            </a:r>
          </a:p>
        </p:txBody>
      </p:sp>
      <p:sp>
        <p:nvSpPr>
          <p:cNvPr id="6" name="Rektangel 5">
            <a:extLst>
              <a:ext uri="{FF2B5EF4-FFF2-40B4-BE49-F238E27FC236}">
                <a16:creationId xmlns:a16="http://schemas.microsoft.com/office/drawing/2014/main" id="{CDC1CEE1-B07D-F14B-A560-5A6B014FB85D}"/>
              </a:ext>
            </a:extLst>
          </p:cNvPr>
          <p:cNvSpPr/>
          <p:nvPr/>
        </p:nvSpPr>
        <p:spPr>
          <a:xfrm>
            <a:off x="718247" y="4571017"/>
            <a:ext cx="1768369" cy="369332"/>
          </a:xfrm>
          <a:prstGeom prst="rect">
            <a:avLst/>
          </a:prstGeom>
        </p:spPr>
        <p:txBody>
          <a:bodyPr wrap="none">
            <a:spAutoFit/>
          </a:bodyPr>
          <a:lstStyle/>
          <a:p>
            <a:r>
              <a:rPr lang="sv-SE" dirty="0">
                <a:hlinkClick r:id="rId11"/>
              </a:rPr>
              <a:t>OERAC LINKEDIN</a:t>
            </a:r>
            <a:endParaRPr lang="sv-SE" dirty="0"/>
          </a:p>
        </p:txBody>
      </p:sp>
      <p:sp>
        <p:nvSpPr>
          <p:cNvPr id="9" name="AutoShape 2">
            <a:extLst>
              <a:ext uri="{FF2B5EF4-FFF2-40B4-BE49-F238E27FC236}">
                <a16:creationId xmlns:a16="http://schemas.microsoft.com/office/drawing/2014/main" id="{EACD8ABE-8536-204F-BA78-5B8437A057A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v-SE"/>
          </a:p>
        </p:txBody>
      </p:sp>
      <p:pic>
        <p:nvPicPr>
          <p:cNvPr id="15" name="Bildobjekt 14">
            <a:extLst>
              <a:ext uri="{FF2B5EF4-FFF2-40B4-BE49-F238E27FC236}">
                <a16:creationId xmlns:a16="http://schemas.microsoft.com/office/drawing/2014/main" id="{5A9123C7-6BA6-4848-8921-AF82E8F7E0DD}"/>
              </a:ext>
            </a:extLst>
          </p:cNvPr>
          <p:cNvPicPr>
            <a:picLocks noChangeAspect="1"/>
          </p:cNvPicPr>
          <p:nvPr/>
        </p:nvPicPr>
        <p:blipFill>
          <a:blip r:embed="rId12"/>
          <a:stretch>
            <a:fillRect/>
          </a:stretch>
        </p:blipFill>
        <p:spPr>
          <a:xfrm>
            <a:off x="8564443" y="4816952"/>
            <a:ext cx="3499998" cy="1959999"/>
          </a:xfrm>
          <a:prstGeom prst="rect">
            <a:avLst/>
          </a:prstGeom>
        </p:spPr>
      </p:pic>
    </p:spTree>
    <p:extLst>
      <p:ext uri="{BB962C8B-B14F-4D97-AF65-F5344CB8AC3E}">
        <p14:creationId xmlns:p14="http://schemas.microsoft.com/office/powerpoint/2010/main" val="186436462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6DFC03E-D8CB-0D4D-93D7-EE00CFF37FB3}"/>
              </a:ext>
            </a:extLst>
          </p:cNvPr>
          <p:cNvSpPr>
            <a:spLocks noGrp="1"/>
          </p:cNvSpPr>
          <p:nvPr>
            <p:ph type="title"/>
          </p:nvPr>
        </p:nvSpPr>
        <p:spPr/>
        <p:txBody>
          <a:bodyPr/>
          <a:lstStyle/>
          <a:p>
            <a:r>
              <a:rPr lang="sv-SE" dirty="0"/>
              <a:t>UNESCO: </a:t>
            </a:r>
            <a:r>
              <a:rPr lang="sv-SE" dirty="0" err="1"/>
              <a:t>Futures</a:t>
            </a:r>
            <a:r>
              <a:rPr lang="sv-SE" dirty="0"/>
              <a:t> </a:t>
            </a:r>
            <a:r>
              <a:rPr lang="sv-SE" dirty="0" err="1"/>
              <a:t>of</a:t>
            </a:r>
            <a:r>
              <a:rPr lang="sv-SE" dirty="0"/>
              <a:t> </a:t>
            </a:r>
            <a:r>
              <a:rPr lang="sv-SE" dirty="0" err="1"/>
              <a:t>Education</a:t>
            </a:r>
            <a:endParaRPr lang="sv-SE" dirty="0"/>
          </a:p>
        </p:txBody>
      </p:sp>
      <p:pic>
        <p:nvPicPr>
          <p:cNvPr id="4" name="Onlinemedia 3" descr="UNESCO Futures of Education Report: Reimagining our futures together">
            <a:hlinkClick r:id="" action="ppaction://media"/>
            <a:extLst>
              <a:ext uri="{FF2B5EF4-FFF2-40B4-BE49-F238E27FC236}">
                <a16:creationId xmlns:a16="http://schemas.microsoft.com/office/drawing/2014/main" id="{4E026FD5-6E64-134F-812E-63ED3C9FFE32}"/>
              </a:ext>
            </a:extLst>
          </p:cNvPr>
          <p:cNvPicPr>
            <a:picLocks noGrp="1" noRot="1" noChangeAspect="1"/>
          </p:cNvPicPr>
          <p:nvPr>
            <p:ph idx="1"/>
            <a:videoFile r:link="rId1"/>
          </p:nvPr>
        </p:nvPicPr>
        <p:blipFill>
          <a:blip r:embed="rId3"/>
          <a:stretch>
            <a:fillRect/>
          </a:stretch>
        </p:blipFill>
        <p:spPr>
          <a:xfrm>
            <a:off x="2525713" y="2106613"/>
            <a:ext cx="7142162" cy="4035425"/>
          </a:xfrm>
          <a:prstGeom prst="rect">
            <a:avLst/>
          </a:prstGeom>
        </p:spPr>
      </p:pic>
    </p:spTree>
    <p:extLst>
      <p:ext uri="{BB962C8B-B14F-4D97-AF65-F5344CB8AC3E}">
        <p14:creationId xmlns:p14="http://schemas.microsoft.com/office/powerpoint/2010/main" val="2072597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media 1" descr="UNESCO - Futures of Education: Learning to Become">
            <a:hlinkClick r:id="" action="ppaction://media"/>
            <a:extLst>
              <a:ext uri="{FF2B5EF4-FFF2-40B4-BE49-F238E27FC236}">
                <a16:creationId xmlns:a16="http://schemas.microsoft.com/office/drawing/2014/main" id="{672A44B6-E650-6745-A2F6-303A7BF286D5}"/>
              </a:ext>
            </a:extLst>
          </p:cNvPr>
          <p:cNvPicPr>
            <a:picLocks noRot="1" noChangeAspect="1"/>
          </p:cNvPicPr>
          <p:nvPr>
            <a:videoFile r:link="rId1"/>
          </p:nvPr>
        </p:nvPicPr>
        <p:blipFill>
          <a:blip r:embed="rId3"/>
          <a:stretch>
            <a:fillRect/>
          </a:stretch>
        </p:blipFill>
        <p:spPr>
          <a:xfrm>
            <a:off x="836177" y="457200"/>
            <a:ext cx="10519646" cy="5943600"/>
          </a:xfrm>
          <a:prstGeom prst="rect">
            <a:avLst/>
          </a:prstGeom>
        </p:spPr>
      </p:pic>
    </p:spTree>
    <p:extLst>
      <p:ext uri="{BB962C8B-B14F-4D97-AF65-F5344CB8AC3E}">
        <p14:creationId xmlns:p14="http://schemas.microsoft.com/office/powerpoint/2010/main" val="3805613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Bildobjekt 1">
            <a:extLst>
              <a:ext uri="{FF2B5EF4-FFF2-40B4-BE49-F238E27FC236}">
                <a16:creationId xmlns:a16="http://schemas.microsoft.com/office/drawing/2014/main" id="{D4F9249C-0C2A-9649-A6EA-53FE8A7AECE2}"/>
              </a:ext>
            </a:extLst>
          </p:cNvPr>
          <p:cNvPicPr>
            <a:picLocks noChangeAspect="1"/>
          </p:cNvPicPr>
          <p:nvPr/>
        </p:nvPicPr>
        <p:blipFill rotWithShape="1">
          <a:blip r:embed="rId2"/>
          <a:srcRect r="1" b="31885"/>
          <a:stretch/>
        </p:blipFill>
        <p:spPr>
          <a:xfrm>
            <a:off x="643467" y="643467"/>
            <a:ext cx="10905066" cy="5571066"/>
          </a:xfrm>
          <a:prstGeom prst="rect">
            <a:avLst/>
          </a:prstGeom>
        </p:spPr>
      </p:pic>
    </p:spTree>
    <p:extLst>
      <p:ext uri="{BB962C8B-B14F-4D97-AF65-F5344CB8AC3E}">
        <p14:creationId xmlns:p14="http://schemas.microsoft.com/office/powerpoint/2010/main" val="312729581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4581E10-12B1-9E4B-892B-C6F4C1CDBA60}"/>
              </a:ext>
            </a:extLst>
          </p:cNvPr>
          <p:cNvSpPr>
            <a:spLocks noGrp="1"/>
          </p:cNvSpPr>
          <p:nvPr>
            <p:ph type="title"/>
          </p:nvPr>
        </p:nvSpPr>
        <p:spPr>
          <a:xfrm>
            <a:off x="1711712" y="546633"/>
            <a:ext cx="8768576" cy="1325563"/>
          </a:xfrm>
        </p:spPr>
        <p:txBody>
          <a:bodyPr/>
          <a:lstStyle/>
          <a:p>
            <a:r>
              <a:rPr lang="sv-SE" dirty="0"/>
              <a:t>UNESCO: On the Social </a:t>
            </a:r>
            <a:r>
              <a:rPr lang="sv-SE" dirty="0" err="1"/>
              <a:t>Contract</a:t>
            </a:r>
            <a:endParaRPr lang="sv-SE" dirty="0"/>
          </a:p>
        </p:txBody>
      </p:sp>
      <p:pic>
        <p:nvPicPr>
          <p:cNvPr id="4" name="Onlinemedia 3" descr="UNESCO – Global Mobilization on the Futures of Education">
            <a:hlinkClick r:id="" action="ppaction://media"/>
            <a:extLst>
              <a:ext uri="{FF2B5EF4-FFF2-40B4-BE49-F238E27FC236}">
                <a16:creationId xmlns:a16="http://schemas.microsoft.com/office/drawing/2014/main" id="{C1161DF2-FF47-9440-BB0E-14622C16B1F3}"/>
              </a:ext>
            </a:extLst>
          </p:cNvPr>
          <p:cNvPicPr>
            <a:picLocks noGrp="1" noRot="1" noChangeAspect="1"/>
          </p:cNvPicPr>
          <p:nvPr>
            <p:ph idx="1"/>
            <a:videoFile r:link="rId1"/>
          </p:nvPr>
        </p:nvPicPr>
        <p:blipFill>
          <a:blip r:embed="rId3"/>
          <a:stretch>
            <a:fillRect/>
          </a:stretch>
        </p:blipFill>
        <p:spPr>
          <a:xfrm>
            <a:off x="2525713" y="2106613"/>
            <a:ext cx="7142162" cy="4035425"/>
          </a:xfrm>
          <a:prstGeom prst="rect">
            <a:avLst/>
          </a:prstGeom>
        </p:spPr>
      </p:pic>
    </p:spTree>
    <p:extLst>
      <p:ext uri="{BB962C8B-B14F-4D97-AF65-F5344CB8AC3E}">
        <p14:creationId xmlns:p14="http://schemas.microsoft.com/office/powerpoint/2010/main" val="2248551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Bildresultat för social justice">
            <a:extLst>
              <a:ext uri="{FF2B5EF4-FFF2-40B4-BE49-F238E27FC236}">
                <a16:creationId xmlns:a16="http://schemas.microsoft.com/office/drawing/2014/main" id="{128BC835-0CE8-1440-8C56-E2B7CC9A9A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148" y="0"/>
            <a:ext cx="557561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Bildresultat för human rights">
            <a:extLst>
              <a:ext uri="{FF2B5EF4-FFF2-40B4-BE49-F238E27FC236}">
                <a16:creationId xmlns:a16="http://schemas.microsoft.com/office/drawing/2014/main" id="{A3D28226-2543-5A4E-8FA6-0C67BCD99A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76758" y="1914526"/>
            <a:ext cx="6315242" cy="35575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91559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04208BC-4FAC-9C45-B76A-415DE08DE98A}"/>
              </a:ext>
            </a:extLst>
          </p:cNvPr>
          <p:cNvSpPr>
            <a:spLocks noGrp="1"/>
          </p:cNvSpPr>
          <p:nvPr>
            <p:ph type="title"/>
          </p:nvPr>
        </p:nvSpPr>
        <p:spPr/>
        <p:txBody>
          <a:bodyPr>
            <a:normAutofit fontScale="90000"/>
          </a:bodyPr>
          <a:lstStyle/>
          <a:p>
            <a:r>
              <a:rPr lang="sv-SE" u="sng" dirty="0">
                <a:solidFill>
                  <a:srgbClr val="FFFFFF"/>
                </a:solidFill>
                <a:hlinkClick r:id="rId2"/>
              </a:rPr>
              <a:t>The next normal ”s”, building forward  differently - for wellbeing, empathy </a:t>
            </a:r>
            <a:r>
              <a:rPr lang="sv-SE" u="sng" dirty="0">
                <a:solidFill>
                  <a:schemeClr val="accent1"/>
                </a:solidFill>
              </a:rPr>
              <a:t>and the social </a:t>
            </a:r>
            <a:r>
              <a:rPr lang="sv-SE" u="sng">
                <a:solidFill>
                  <a:schemeClr val="accent1"/>
                </a:solidFill>
              </a:rPr>
              <a:t>contract</a:t>
            </a:r>
            <a:br>
              <a:rPr lang="sv-SE" dirty="0"/>
            </a:br>
            <a:endParaRPr lang="sv-SE" dirty="0"/>
          </a:p>
        </p:txBody>
      </p:sp>
      <p:sp>
        <p:nvSpPr>
          <p:cNvPr id="3" name="Platshållare för innehåll 2">
            <a:extLst>
              <a:ext uri="{FF2B5EF4-FFF2-40B4-BE49-F238E27FC236}">
                <a16:creationId xmlns:a16="http://schemas.microsoft.com/office/drawing/2014/main" id="{85686217-C202-3244-93EE-F5BA101BDE1B}"/>
              </a:ext>
            </a:extLst>
          </p:cNvPr>
          <p:cNvSpPr>
            <a:spLocks noGrp="1"/>
          </p:cNvSpPr>
          <p:nvPr>
            <p:ph idx="1"/>
          </p:nvPr>
        </p:nvSpPr>
        <p:spPr/>
        <p:txBody>
          <a:bodyPr>
            <a:normAutofit fontScale="70000" lnSpcReduction="20000"/>
          </a:bodyPr>
          <a:lstStyle/>
          <a:p>
            <a:pPr>
              <a:spcAft>
                <a:spcPts val="600"/>
              </a:spcAft>
            </a:pPr>
            <a:r>
              <a:rPr lang="en-US" dirty="0"/>
              <a:t>The pandemic COVID -19 exposed vulnerabilities; but it also revealed extraordinary human capabilities and potentials. </a:t>
            </a:r>
          </a:p>
          <a:p>
            <a:pPr>
              <a:spcAft>
                <a:spcPts val="600"/>
              </a:spcAft>
            </a:pPr>
            <a:r>
              <a:rPr lang="en-US" dirty="0"/>
              <a:t>Decisions made today will have long-term consequences for the futures of education. Decisions must be based on a humanistic vision of education, development, resilience, and human rights.</a:t>
            </a:r>
          </a:p>
          <a:p>
            <a:pPr>
              <a:spcAft>
                <a:spcPts val="600"/>
              </a:spcAft>
            </a:pPr>
            <a:r>
              <a:rPr lang="en-US" dirty="0"/>
              <a:t>The pandemic has changed the way we think about our education, our economy and our society. COVID-19 has the potential to radically transform our world. Now is the time for public deliberation and democratic accountability. Now is the time for intelligent collective action. The choices we make today will determine our success in transitioning to a greener, more inclusive and resilient future. It is an opportunity to chart a path that empowers everyone to face the futures with confidence.</a:t>
            </a:r>
          </a:p>
          <a:p>
            <a:pPr marL="0" indent="0">
              <a:spcAft>
                <a:spcPts val="600"/>
              </a:spcAft>
              <a:buNone/>
            </a:pPr>
            <a:endParaRPr lang="en-US" dirty="0"/>
          </a:p>
          <a:p>
            <a:pPr>
              <a:spcAft>
                <a:spcPts val="600"/>
              </a:spcAft>
            </a:pPr>
            <a:r>
              <a:rPr lang="en-US" dirty="0"/>
              <a:t>The session will focus on the lesson learned from the pandemic which is that the next normal in education and learning must be built forward and differently to achieve well-being and empathy for individuals and for society. </a:t>
            </a:r>
          </a:p>
          <a:p>
            <a:endParaRPr lang="sv-SE" dirty="0"/>
          </a:p>
        </p:txBody>
      </p:sp>
    </p:spTree>
    <p:extLst>
      <p:ext uri="{BB962C8B-B14F-4D97-AF65-F5344CB8AC3E}">
        <p14:creationId xmlns:p14="http://schemas.microsoft.com/office/powerpoint/2010/main" val="225815923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EEE58CF-B994-4141-8D1E-ACB36AD0F83C}"/>
              </a:ext>
            </a:extLst>
          </p:cNvPr>
          <p:cNvSpPr>
            <a:spLocks noGrp="1"/>
          </p:cNvSpPr>
          <p:nvPr>
            <p:ph type="title"/>
          </p:nvPr>
        </p:nvSpPr>
        <p:spPr/>
        <p:txBody>
          <a:bodyPr/>
          <a:lstStyle/>
          <a:p>
            <a:r>
              <a:rPr lang="sv-SE" b="1" cap="all" dirty="0">
                <a:hlinkClick r:id="rId2"/>
              </a:rPr>
              <a:t>WHAT IS SOCIAL-EMOTIONAL LEARNING?</a:t>
            </a:r>
            <a:br>
              <a:rPr lang="sv-SE" b="1" cap="all" dirty="0">
                <a:hlinkClick r:id="rId2"/>
              </a:rPr>
            </a:br>
            <a:endParaRPr lang="sv-SE" dirty="0"/>
          </a:p>
        </p:txBody>
      </p:sp>
      <p:sp>
        <p:nvSpPr>
          <p:cNvPr id="3" name="Platshållare för innehåll 2">
            <a:extLst>
              <a:ext uri="{FF2B5EF4-FFF2-40B4-BE49-F238E27FC236}">
                <a16:creationId xmlns:a16="http://schemas.microsoft.com/office/drawing/2014/main" id="{8525495D-02B2-0C41-ADFD-499E6A7D870B}"/>
              </a:ext>
            </a:extLst>
          </p:cNvPr>
          <p:cNvSpPr>
            <a:spLocks noGrp="1"/>
          </p:cNvSpPr>
          <p:nvPr>
            <p:ph idx="1"/>
          </p:nvPr>
        </p:nvSpPr>
        <p:spPr/>
        <p:txBody>
          <a:bodyPr/>
          <a:lstStyle/>
          <a:p>
            <a:pPr marL="0" indent="0" fontAlgn="base">
              <a:buNone/>
            </a:pPr>
            <a:r>
              <a:rPr lang="sv-SE" dirty="0"/>
              <a:t>…. “the process </a:t>
            </a:r>
            <a:r>
              <a:rPr lang="sv-SE" dirty="0" err="1"/>
              <a:t>through</a:t>
            </a:r>
            <a:r>
              <a:rPr lang="sv-SE" dirty="0"/>
              <a:t> </a:t>
            </a:r>
            <a:r>
              <a:rPr lang="sv-SE" dirty="0" err="1"/>
              <a:t>which</a:t>
            </a:r>
            <a:r>
              <a:rPr lang="sv-SE" dirty="0"/>
              <a:t> </a:t>
            </a:r>
            <a:r>
              <a:rPr lang="sv-SE" dirty="0" err="1"/>
              <a:t>children</a:t>
            </a:r>
            <a:r>
              <a:rPr lang="sv-SE" dirty="0"/>
              <a:t> and </a:t>
            </a:r>
            <a:r>
              <a:rPr lang="sv-SE" dirty="0" err="1"/>
              <a:t>adults</a:t>
            </a:r>
            <a:r>
              <a:rPr lang="sv-SE" dirty="0"/>
              <a:t> </a:t>
            </a:r>
            <a:r>
              <a:rPr lang="sv-SE" dirty="0" err="1"/>
              <a:t>acquire</a:t>
            </a:r>
            <a:r>
              <a:rPr lang="sv-SE" dirty="0"/>
              <a:t> and </a:t>
            </a:r>
            <a:r>
              <a:rPr lang="sv-SE" dirty="0" err="1"/>
              <a:t>effectively</a:t>
            </a:r>
            <a:r>
              <a:rPr lang="sv-SE" dirty="0"/>
              <a:t> </a:t>
            </a:r>
            <a:r>
              <a:rPr lang="sv-SE" b="1" dirty="0" err="1"/>
              <a:t>apply</a:t>
            </a:r>
            <a:r>
              <a:rPr lang="sv-SE" b="1" dirty="0"/>
              <a:t> the </a:t>
            </a:r>
            <a:r>
              <a:rPr lang="sv-SE" b="1" dirty="0" err="1"/>
              <a:t>knowledge</a:t>
            </a:r>
            <a:r>
              <a:rPr lang="sv-SE" b="1" dirty="0"/>
              <a:t>, </a:t>
            </a:r>
            <a:r>
              <a:rPr lang="sv-SE" b="1" dirty="0" err="1"/>
              <a:t>attitudes</a:t>
            </a:r>
            <a:r>
              <a:rPr lang="sv-SE" b="1" dirty="0"/>
              <a:t>, and </a:t>
            </a:r>
            <a:r>
              <a:rPr lang="sv-SE" b="1" dirty="0" err="1"/>
              <a:t>skills</a:t>
            </a:r>
            <a:r>
              <a:rPr lang="sv-SE" b="1" dirty="0"/>
              <a:t> </a:t>
            </a:r>
            <a:r>
              <a:rPr lang="sv-SE" b="1" dirty="0" err="1"/>
              <a:t>necessary</a:t>
            </a:r>
            <a:r>
              <a:rPr lang="sv-SE" b="1" dirty="0"/>
              <a:t> to understand and </a:t>
            </a:r>
            <a:r>
              <a:rPr lang="sv-SE" b="1" dirty="0" err="1"/>
              <a:t>manage</a:t>
            </a:r>
            <a:r>
              <a:rPr lang="sv-SE" b="1" dirty="0"/>
              <a:t> emotions, set and </a:t>
            </a:r>
            <a:r>
              <a:rPr lang="sv-SE" b="1" dirty="0" err="1"/>
              <a:t>achieve</a:t>
            </a:r>
            <a:r>
              <a:rPr lang="sv-SE" b="1" dirty="0"/>
              <a:t> positive </a:t>
            </a:r>
            <a:r>
              <a:rPr lang="sv-SE" b="1" dirty="0" err="1"/>
              <a:t>goals</a:t>
            </a:r>
            <a:r>
              <a:rPr lang="sv-SE" b="1" dirty="0"/>
              <a:t>, </a:t>
            </a:r>
            <a:r>
              <a:rPr lang="sv-SE" b="1" dirty="0" err="1"/>
              <a:t>feel</a:t>
            </a:r>
            <a:r>
              <a:rPr lang="sv-SE" b="1" dirty="0"/>
              <a:t> and show </a:t>
            </a:r>
            <a:r>
              <a:rPr lang="sv-SE" b="1" dirty="0" err="1"/>
              <a:t>empathy</a:t>
            </a:r>
            <a:r>
              <a:rPr lang="sv-SE" b="1" dirty="0"/>
              <a:t> for </a:t>
            </a:r>
            <a:r>
              <a:rPr lang="sv-SE" b="1" dirty="0" err="1"/>
              <a:t>others</a:t>
            </a:r>
            <a:r>
              <a:rPr lang="sv-SE" b="1" dirty="0"/>
              <a:t>, </a:t>
            </a:r>
            <a:r>
              <a:rPr lang="sv-SE" b="1" dirty="0" err="1"/>
              <a:t>establish</a:t>
            </a:r>
            <a:r>
              <a:rPr lang="sv-SE" b="1" dirty="0"/>
              <a:t> and </a:t>
            </a:r>
            <a:r>
              <a:rPr lang="sv-SE" b="1" dirty="0" err="1"/>
              <a:t>maintain</a:t>
            </a:r>
            <a:r>
              <a:rPr lang="sv-SE" b="1" dirty="0"/>
              <a:t> positive relationships, and make </a:t>
            </a:r>
            <a:r>
              <a:rPr lang="sv-SE" b="1" dirty="0" err="1"/>
              <a:t>responsible</a:t>
            </a:r>
            <a:r>
              <a:rPr lang="sv-SE" b="1" dirty="0"/>
              <a:t> </a:t>
            </a:r>
            <a:r>
              <a:rPr lang="sv-SE" b="1" dirty="0" err="1"/>
              <a:t>decisions</a:t>
            </a:r>
            <a:r>
              <a:rPr lang="sv-SE" dirty="0"/>
              <a:t>.” </a:t>
            </a:r>
          </a:p>
          <a:p>
            <a:pPr marL="0" indent="0" fontAlgn="base">
              <a:buNone/>
            </a:pPr>
            <a:r>
              <a:rPr lang="sv-SE" b="1" dirty="0">
                <a:hlinkClick r:id="rId3"/>
              </a:rPr>
              <a:t>Collaborative for Academic, Social, and Emotional Learning</a:t>
            </a:r>
            <a:r>
              <a:rPr lang="sv-SE" dirty="0"/>
              <a:t>(CASEL) </a:t>
            </a:r>
          </a:p>
          <a:p>
            <a:endParaRPr lang="sv-SE" dirty="0"/>
          </a:p>
        </p:txBody>
      </p:sp>
    </p:spTree>
    <p:extLst>
      <p:ext uri="{BB962C8B-B14F-4D97-AF65-F5344CB8AC3E}">
        <p14:creationId xmlns:p14="http://schemas.microsoft.com/office/powerpoint/2010/main" val="409968045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FBA6CB2A-83C9-B645-B81B-A70167DD966C}"/>
              </a:ext>
            </a:extLst>
          </p:cNvPr>
          <p:cNvPicPr>
            <a:picLocks noChangeAspect="1"/>
          </p:cNvPicPr>
          <p:nvPr/>
        </p:nvPicPr>
        <p:blipFill rotWithShape="1">
          <a:blip r:embed="rId2"/>
          <a:srcRect r="1" b="1633"/>
          <a:stretch/>
        </p:blipFill>
        <p:spPr>
          <a:xfrm>
            <a:off x="643467" y="643467"/>
            <a:ext cx="5449824" cy="5571066"/>
          </a:xfrm>
          <a:prstGeom prst="rect">
            <a:avLst/>
          </a:prstGeom>
        </p:spPr>
      </p:pic>
      <p:pic>
        <p:nvPicPr>
          <p:cNvPr id="2" name="Bildobjekt 1">
            <a:extLst>
              <a:ext uri="{FF2B5EF4-FFF2-40B4-BE49-F238E27FC236}">
                <a16:creationId xmlns:a16="http://schemas.microsoft.com/office/drawing/2014/main" id="{7E1CE61F-479E-9F4C-AD9A-7DDF3A9A451C}"/>
              </a:ext>
            </a:extLst>
          </p:cNvPr>
          <p:cNvPicPr>
            <a:picLocks noChangeAspect="1"/>
          </p:cNvPicPr>
          <p:nvPr/>
        </p:nvPicPr>
        <p:blipFill rotWithShape="1">
          <a:blip r:embed="rId3"/>
          <a:srcRect r="44897" b="1"/>
          <a:stretch/>
        </p:blipFill>
        <p:spPr>
          <a:xfrm>
            <a:off x="6093291" y="644652"/>
            <a:ext cx="5455242" cy="5568696"/>
          </a:xfrm>
          <a:prstGeom prst="rect">
            <a:avLst/>
          </a:prstGeom>
        </p:spPr>
      </p:pic>
    </p:spTree>
    <p:extLst>
      <p:ext uri="{BB962C8B-B14F-4D97-AF65-F5344CB8AC3E}">
        <p14:creationId xmlns:p14="http://schemas.microsoft.com/office/powerpoint/2010/main" val="1106330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Startling digital divides in distance learning emerge">
            <a:extLst>
              <a:ext uri="{FF2B5EF4-FFF2-40B4-BE49-F238E27FC236}">
                <a16:creationId xmlns:a16="http://schemas.microsoft.com/office/drawing/2014/main" id="{94F08007-4E2B-214B-A56E-685AAFFDE20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1443"/>
          <a:stretch/>
        </p:blipFill>
        <p:spPr bwMode="auto">
          <a:xfrm>
            <a:off x="684575" y="685800"/>
            <a:ext cx="10821625" cy="548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74906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Sustainable Development Goal 3 - Wikidata">
            <a:extLst>
              <a:ext uri="{FF2B5EF4-FFF2-40B4-BE49-F238E27FC236}">
                <a16:creationId xmlns:a16="http://schemas.microsoft.com/office/drawing/2014/main" id="{72DDA5E0-0455-5747-9D2A-14281E6F6AE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 b="32657"/>
          <a:stretch/>
        </p:blipFill>
        <p:spPr bwMode="auto">
          <a:xfrm>
            <a:off x="641276" y="643467"/>
            <a:ext cx="4013020" cy="270255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Goal 4: Ensure inclusive and equitable quality education and promote  lifelong learning opportunities for all - Project - ISGLOBAL">
            <a:extLst>
              <a:ext uri="{FF2B5EF4-FFF2-40B4-BE49-F238E27FC236}">
                <a16:creationId xmlns:a16="http://schemas.microsoft.com/office/drawing/2014/main" id="{AE0F36E6-AA78-E143-A52A-D50EA97A229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151" r="9024" b="2"/>
          <a:stretch/>
        </p:blipFill>
        <p:spPr bwMode="auto">
          <a:xfrm>
            <a:off x="643467" y="3509433"/>
            <a:ext cx="4010830" cy="270509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Bildresultat för sdg image">
            <a:hlinkClick r:id="rId4"/>
            <a:extLst>
              <a:ext uri="{FF2B5EF4-FFF2-40B4-BE49-F238E27FC236}">
                <a16:creationId xmlns:a16="http://schemas.microsoft.com/office/drawing/2014/main" id="{78171E9A-25D0-A24B-B8DF-AC504053385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6200" r="23345" b="-1"/>
          <a:stretch/>
        </p:blipFill>
        <p:spPr bwMode="auto">
          <a:xfrm>
            <a:off x="4812633" y="643467"/>
            <a:ext cx="6735900" cy="5571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40416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69D184B2-2226-4E31-BCCB-4443307674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8533" y="918266"/>
            <a:ext cx="706127" cy="5863534"/>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 name="Freeform 7">
            <a:extLst>
              <a:ext uri="{FF2B5EF4-FFF2-40B4-BE49-F238E27FC236}">
                <a16:creationId xmlns:a16="http://schemas.microsoft.com/office/drawing/2014/main" id="{1AC4D4E3-486A-464A-8EC8-D448810972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7879" y="643467"/>
            <a:ext cx="420307" cy="5668919"/>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Rectangle 10">
            <a:extLst>
              <a:ext uri="{FF2B5EF4-FFF2-40B4-BE49-F238E27FC236}">
                <a16:creationId xmlns:a16="http://schemas.microsoft.com/office/drawing/2014/main" id="{864DE13E-58EB-4475-B79C-0D4FC65123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38387" y="643467"/>
            <a:ext cx="10933503" cy="5391944"/>
          </a:xfrm>
          <a:prstGeom prst="rect">
            <a:avLst/>
          </a:prstGeom>
          <a:solidFill>
            <a:srgbClr val="FFFFFF"/>
          </a:solidFill>
          <a:ln w="12700">
            <a:solidFill>
              <a:schemeClr val="accent1"/>
            </a:solidFill>
            <a:miter lim="800000"/>
          </a:ln>
        </p:spPr>
        <p:txBody>
          <a:bodyPr vert="horz" wrap="square" lIns="91440" tIns="45720" rIns="91440" bIns="45720" numCol="1" anchor="t" anchorCtr="0" compatLnSpc="1">
            <a:prstTxWarp prst="textNoShape">
              <a:avLst/>
            </a:prstTxWarp>
          </a:bodyPr>
          <a:lstStyle/>
          <a:p>
            <a:endParaRPr lang="en-US"/>
          </a:p>
        </p:txBody>
      </p:sp>
      <p:pic>
        <p:nvPicPr>
          <p:cNvPr id="2" name="Bildobjekt 1">
            <a:extLst>
              <a:ext uri="{FF2B5EF4-FFF2-40B4-BE49-F238E27FC236}">
                <a16:creationId xmlns:a16="http://schemas.microsoft.com/office/drawing/2014/main" id="{6C0FC0BE-C0B3-C244-ABCC-6F7E5311DF9A}"/>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2104815" y="1286934"/>
            <a:ext cx="7982372" cy="4105949"/>
          </a:xfrm>
          <a:prstGeom prst="rect">
            <a:avLst/>
          </a:prstGeom>
        </p:spPr>
      </p:pic>
    </p:spTree>
    <p:extLst>
      <p:ext uri="{BB962C8B-B14F-4D97-AF65-F5344CB8AC3E}">
        <p14:creationId xmlns:p14="http://schemas.microsoft.com/office/powerpoint/2010/main" val="23387190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tshållare för innehåll 4">
            <a:hlinkClick r:id="rId2"/>
            <a:extLst>
              <a:ext uri="{FF2B5EF4-FFF2-40B4-BE49-F238E27FC236}">
                <a16:creationId xmlns:a16="http://schemas.microsoft.com/office/drawing/2014/main" id="{06A24F9A-5A25-4542-A7A4-EA126F219E77}"/>
              </a:ext>
            </a:extLst>
          </p:cNvPr>
          <p:cNvPicPr>
            <a:picLocks noGrp="1" noChangeAspect="1"/>
          </p:cNvPicPr>
          <p:nvPr>
            <p:ph idx="1"/>
          </p:nvPr>
        </p:nvPicPr>
        <p:blipFill rotWithShape="1">
          <a:blip r:embed="rId3"/>
          <a:srcRect t="3364" b="5560"/>
          <a:stretch/>
        </p:blipFill>
        <p:spPr>
          <a:xfrm>
            <a:off x="20" y="127407"/>
            <a:ext cx="12191980" cy="6856718"/>
          </a:xfrm>
          <a:prstGeom prst="rect">
            <a:avLst/>
          </a:prstGeom>
        </p:spPr>
      </p:pic>
    </p:spTree>
    <p:extLst>
      <p:ext uri="{BB962C8B-B14F-4D97-AF65-F5344CB8AC3E}">
        <p14:creationId xmlns:p14="http://schemas.microsoft.com/office/powerpoint/2010/main" val="1623967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descr="En bild som visar text&#10;&#10;Automatiskt genererad beskrivning">
            <a:extLst>
              <a:ext uri="{FF2B5EF4-FFF2-40B4-BE49-F238E27FC236}">
                <a16:creationId xmlns:a16="http://schemas.microsoft.com/office/drawing/2014/main" id="{3319B10C-E605-AC49-A4CC-CCE2508F0DD8}"/>
              </a:ext>
            </a:extLst>
          </p:cNvPr>
          <p:cNvPicPr>
            <a:picLocks noChangeAspect="1"/>
          </p:cNvPicPr>
          <p:nvPr/>
        </p:nvPicPr>
        <p:blipFill rotWithShape="1">
          <a:blip r:embed="rId2"/>
          <a:srcRect t="22467" b="19405"/>
          <a:stretch/>
        </p:blipFill>
        <p:spPr>
          <a:xfrm>
            <a:off x="20" y="1282"/>
            <a:ext cx="12191980" cy="6856718"/>
          </a:xfrm>
          <a:prstGeom prst="rect">
            <a:avLst/>
          </a:prstGeom>
        </p:spPr>
      </p:pic>
    </p:spTree>
    <p:extLst>
      <p:ext uri="{BB962C8B-B14F-4D97-AF65-F5344CB8AC3E}">
        <p14:creationId xmlns:p14="http://schemas.microsoft.com/office/powerpoint/2010/main" val="1408387811"/>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2444</TotalTime>
  <Words>1755</Words>
  <Application>Microsoft Macintosh PowerPoint</Application>
  <PresentationFormat>Bredbild</PresentationFormat>
  <Paragraphs>133</Paragraphs>
  <Slides>41</Slides>
  <Notes>1</Notes>
  <HiddenSlides>3</HiddenSlides>
  <MMClips>3</MMClips>
  <ScaleCrop>false</ScaleCrop>
  <HeadingPairs>
    <vt:vector size="6" baseType="variant">
      <vt:variant>
        <vt:lpstr>Använt teckensnitt</vt:lpstr>
      </vt:variant>
      <vt:variant>
        <vt:i4>4</vt:i4>
      </vt:variant>
      <vt:variant>
        <vt:lpstr>Tema</vt:lpstr>
      </vt:variant>
      <vt:variant>
        <vt:i4>1</vt:i4>
      </vt:variant>
      <vt:variant>
        <vt:lpstr>Bildrubriker</vt:lpstr>
      </vt:variant>
      <vt:variant>
        <vt:i4>41</vt:i4>
      </vt:variant>
    </vt:vector>
  </HeadingPairs>
  <TitlesOfParts>
    <vt:vector size="46" baseType="lpstr">
      <vt:lpstr>Arial</vt:lpstr>
      <vt:lpstr>Avenir Next</vt:lpstr>
      <vt:lpstr>Calibri</vt:lpstr>
      <vt:lpstr>Calibri Light</vt:lpstr>
      <vt:lpstr>Office-tema</vt:lpstr>
      <vt:lpstr>The New Normal is about Resilience, Sustainability, and the Social Contract</vt:lpstr>
      <vt:lpstr>Professor, Dr. Ossiannilsson, Sweden</vt:lpstr>
      <vt:lpstr>ABSTRACT OEB GLOBAL 2021</vt:lpstr>
      <vt:lpstr>The next normal ”s”, building forward  differently - for wellbeing, empathy and the social contract </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Recommendation on Open Educational Resources (OER)</vt:lpstr>
      <vt:lpstr>PowerPoint-presentation</vt:lpstr>
      <vt:lpstr>PowerPoint-presentation</vt:lpstr>
      <vt:lpstr>PowerPoint-presentation</vt:lpstr>
      <vt:lpstr>PowerPoint-presentation</vt:lpstr>
      <vt:lpstr>PowerPoint-presentation</vt:lpstr>
      <vt:lpstr>UNESCO Global Consultation</vt:lpstr>
      <vt:lpstr>PowerPoint-presentation</vt:lpstr>
      <vt:lpstr>UNESCO Futures of Education: Findings</vt:lpstr>
      <vt:lpstr>Nine gradients identified (1) </vt:lpstr>
      <vt:lpstr>Nine gradients identified (2) </vt:lpstr>
      <vt:lpstr>PowerPoint-presentation</vt:lpstr>
      <vt:lpstr>PowerPoint-presentation</vt:lpstr>
      <vt:lpstr>PowerPoint-presentation</vt:lpstr>
      <vt:lpstr>PowerPoint-presentation</vt:lpstr>
      <vt:lpstr>PowerPoint-presentation</vt:lpstr>
      <vt:lpstr>PowerPoint-presentation</vt:lpstr>
      <vt:lpstr>Towards a  new quality agenda</vt:lpstr>
      <vt:lpstr> WHY WHO WHEN   WHAT WHICH LEVELS HOW  ECOSYSTEM </vt:lpstr>
      <vt:lpstr>Nine gradients identified</vt:lpstr>
      <vt:lpstr>PowerPoint-presentation</vt:lpstr>
      <vt:lpstr>UNESCO: Futures of Education</vt:lpstr>
      <vt:lpstr>PowerPoint-presentation</vt:lpstr>
      <vt:lpstr>PowerPoint-presentation</vt:lpstr>
      <vt:lpstr>UNESCO: On the Social Contract</vt:lpstr>
      <vt:lpstr>PowerPoint-presentation</vt:lpstr>
      <vt:lpstr>WHAT IS SOCIAL-EMOTIONAL LEARNING? </vt:lpstr>
      <vt:lpstr>PowerPoint-presentation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Ebba Ossiannilsson</dc:creator>
  <cp:lastModifiedBy>Ebba Ossiannilsson</cp:lastModifiedBy>
  <cp:revision>18</cp:revision>
  <dcterms:created xsi:type="dcterms:W3CDTF">2021-11-30T18:21:16Z</dcterms:created>
  <dcterms:modified xsi:type="dcterms:W3CDTF">2021-12-02T14:40:59Z</dcterms:modified>
</cp:coreProperties>
</file>